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65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</p:sldIdLst>
  <p:sldSz cy="8229600" cx="14630400"/>
  <p:notesSz cx="8229600" cy="14630400"/>
  <p:embeddedFontLst>
    <p:embeddedFont>
      <p:font typeface="Nobile"/>
      <p:regular r:id="rId21"/>
      <p:bold r:id="rId22"/>
      <p:italic r:id="rId23"/>
      <p:boldItalic r:id="rId24"/>
    </p:embeddedFont>
    <p:embeddedFont>
      <p:font typeface="Alexandria"/>
      <p:regular r:id="rId25"/>
      <p:bold r:id="rId26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6.xml"/><Relationship Id="rId22" Type="http://schemas.openxmlformats.org/officeDocument/2006/relationships/font" Target="fonts/Nobile-bold.fntdata"/><Relationship Id="rId21" Type="http://schemas.openxmlformats.org/officeDocument/2006/relationships/font" Target="fonts/Nobile-regular.fntdata"/><Relationship Id="rId24" Type="http://schemas.openxmlformats.org/officeDocument/2006/relationships/font" Target="fonts/Nobile-boldItalic.fntdata"/><Relationship Id="rId23" Type="http://schemas.openxmlformats.org/officeDocument/2006/relationships/font" Target="fonts/Nobile-italic.fntdata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26" Type="http://schemas.openxmlformats.org/officeDocument/2006/relationships/font" Target="fonts/Alexandria-bold.fntdata"/><Relationship Id="rId25" Type="http://schemas.openxmlformats.org/officeDocument/2006/relationships/font" Target="fonts/Alexandria-regular.fntdata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9" Type="http://schemas.openxmlformats.org/officeDocument/2006/relationships/slide" Target="slides/slide15.xml"/><Relationship Id="rId18" Type="http://schemas.openxmlformats.org/officeDocument/2006/relationships/slide" Target="slides/slide1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chemeClr val="lt1"/>
        </a:solidFill>
      </p:bgPr>
    </p:bg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/>
          <p:nvPr>
            <p:ph idx="2" type="hdr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/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9pPr>
          </a:lstStyle>
          <a:p/>
        </p:txBody>
      </p:sp>
      <p:sp>
        <p:nvSpPr>
          <p:cNvPr id="4" name="Google Shape;4;n"/>
          <p:cNvSpPr txBox="1"/>
          <p:nvPr>
            <p:ph idx="10" type="dt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r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/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9pPr>
          </a:lstStyle>
          <a:p/>
        </p:txBody>
      </p:sp>
      <p:sp>
        <p:nvSpPr>
          <p:cNvPr id="5" name="Google Shape;5;n"/>
          <p:cNvSpPr/>
          <p:nvPr>
            <p:ph idx="3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" name="Google Shape;6;n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n"/>
          <p:cNvSpPr txBox="1"/>
          <p:nvPr>
            <p:ph idx="11" type="ftr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200" u="none" cap="none" strike="noStrike"/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800" u="none" cap="none" strike="noStrike"/>
            </a:lvl9pPr>
          </a:lstStyle>
          <a:p/>
        </p:txBody>
      </p:sp>
      <p:sp>
        <p:nvSpPr>
          <p:cNvPr id="8" name="Google Shape;8;n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marR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b="0" i="0" lang="en-US" sz="1200" u="none" cap="none" strike="noStrike"/>
              <a:t>‹#›</a:t>
            </a:fld>
            <a:endParaRPr b="0" i="0" sz="1200" u="none" cap="none" strike="noStrike"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61" name="Google Shape;61;p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2" name="Google Shape;62;p1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5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p10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97" name="Google Shape;197;p10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98" name="Google Shape;198;p10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4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p11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16" name="Google Shape;216;p11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7" name="Google Shape;217;p11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7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Google Shape;238;p1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39" name="Google Shape;239;p1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0" name="Google Shape;240;p12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7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Google Shape;248;p1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49" name="Google Shape;249;p1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50" name="Google Shape;250;p13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2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Google Shape;263;p1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64" name="Google Shape;264;p1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65" name="Google Shape;265;p14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2" name="Shape 2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Google Shape;273;p1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74" name="Google Shape;274;p1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5" name="Google Shape;275;p15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1" name="Shape 2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" name="Google Shape;292;p1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293" name="Google Shape;293;p1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94" name="Google Shape;294;p16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2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72" name="Google Shape;72;p2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3" name="Google Shape;73;p2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3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80" name="Google Shape;80;p3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1" name="Google Shape;81;p3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4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96" name="Google Shape;96;p4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7" name="Google Shape;97;p4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5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12" name="Google Shape;112;p5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3" name="Google Shape;113;p5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9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6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31" name="Google Shape;131;p6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32" name="Google Shape;132;p6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7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41" name="Google Shape;141;p7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42" name="Google Shape;142;p7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9" name="Shape 1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Google Shape;160;p8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61" name="Google Shape;161;p8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2" name="Google Shape;162;p8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9" name="Shape 1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" name="Google Shape;180;p9:notes"/>
          <p:cNvSpPr/>
          <p:nvPr>
            <p:ph idx="2" type="sldImg"/>
          </p:nvPr>
        </p:nvSpPr>
        <p:spPr>
          <a:xfrm>
            <a:off x="685800" y="1143000"/>
            <a:ext cx="5486400" cy="30861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12700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181" name="Google Shape;181;p9:notes"/>
          <p:cNvSpPr txBox="1"/>
          <p:nvPr>
            <p:ph idx="1" type="body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2" name="Google Shape;182;p9:notes"/>
          <p:cNvSpPr txBox="1"/>
          <p:nvPr>
            <p:ph idx="12" type="sldNum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/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lide 1 master">
  <p:cSld name="Slide 1 master">
    <p:bg>
      <p:bgPr>
        <a:solidFill>
          <a:srgbClr val="000000"/>
        </a:solidFill>
      </p:bgPr>
    </p:bg>
    <p:spTree>
      <p:nvGrpSpPr>
        <p:cNvPr id="10" name="Shape 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Google Shape;11;p2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5C73E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" name="Google Shape;12;p2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9F9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lide 10 master">
  <p:cSld name="Slide 10 master">
    <p:bg>
      <p:bgPr>
        <a:solidFill>
          <a:srgbClr val="000000"/>
        </a:solidFill>
      </p:bgPr>
    </p:bg>
    <p:spTree>
      <p:nvGrpSpPr>
        <p:cNvPr id="37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1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5C73E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9" name="Google Shape;39;p11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9F9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lide 11 master">
  <p:cSld name="Slide 11 master">
    <p:bg>
      <p:bgPr>
        <a:solidFill>
          <a:srgbClr val="000000"/>
        </a:solidFill>
      </p:bgPr>
    </p:bg>
    <p:spTree>
      <p:nvGrpSpPr>
        <p:cNvPr id="40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12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5C73E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2" name="Google Shape;42;p12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9F9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lide 12 master">
  <p:cSld name="Slide 12 master">
    <p:bg>
      <p:bgPr>
        <a:solidFill>
          <a:srgbClr val="000000"/>
        </a:solidFill>
      </p:bgPr>
    </p:bg>
    <p:spTree>
      <p:nvGrpSpPr>
        <p:cNvPr id="43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13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5C73E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5" name="Google Shape;45;p13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9F9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lide 13 master">
  <p:cSld name="Slide 13 master">
    <p:bg>
      <p:bgPr>
        <a:solidFill>
          <a:srgbClr val="000000"/>
        </a:solidFill>
      </p:bgPr>
    </p:bg>
    <p:spTree>
      <p:nvGrpSpPr>
        <p:cNvPr id="46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14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5C73E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8" name="Google Shape;48;p14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9F9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lide 14 master">
  <p:cSld name="Slide 14 master">
    <p:bg>
      <p:bgPr>
        <a:solidFill>
          <a:srgbClr val="000000"/>
        </a:solidFill>
      </p:bgPr>
    </p:bg>
    <p:spTree>
      <p:nvGrpSpPr>
        <p:cNvPr id="49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5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5C73E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1" name="Google Shape;51;p15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9F9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lide 15 master">
  <p:cSld name="Slide 15 master">
    <p:bg>
      <p:bgPr>
        <a:solidFill>
          <a:srgbClr val="000000"/>
        </a:solidFill>
      </p:bgPr>
    </p:bg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16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5C73E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4" name="Google Shape;54;p16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9F9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lide 16 master">
  <p:cSld name="Slide 16 master">
    <p:bg>
      <p:bgPr>
        <a:solidFill>
          <a:srgbClr val="000000"/>
        </a:solidFill>
      </p:bgPr>
    </p:bg>
    <p:spTree>
      <p:nvGrpSpPr>
        <p:cNvPr id="55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17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5C73E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7" name="Google Shape;57;p17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9F9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EFAULT">
  <p:cSld name="DEFAULT">
    <p:bg>
      <p:bgPr>
        <a:solidFill>
          <a:schemeClr val="lt1"/>
        </a:solidFill>
      </p:bgPr>
    </p:bg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lide 2 master">
  <p:cSld name="Slide 2 master">
    <p:bg>
      <p:bgPr>
        <a:solidFill>
          <a:srgbClr val="000000"/>
        </a:solidFill>
      </p:bgPr>
    </p:bg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5C73E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5" name="Google Shape;15;p3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9F9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lide 3 master">
  <p:cSld name="Slide 3 master">
    <p:bg>
      <p:bgPr>
        <a:solidFill>
          <a:srgbClr val="000000"/>
        </a:solidFill>
      </p:bgPr>
    </p:bg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5C73E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8" name="Google Shape;18;p4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9F9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lide 4 master">
  <p:cSld name="Slide 4 master">
    <p:bg>
      <p:bgPr>
        <a:solidFill>
          <a:srgbClr val="000000"/>
        </a:solidFill>
      </p:bgPr>
    </p:bg>
    <p:spTree>
      <p:nvGrpSpPr>
        <p:cNvPr id="19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5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5C73E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1" name="Google Shape;21;p5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9F9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lide 5 master">
  <p:cSld name="Slide 5 master">
    <p:bg>
      <p:bgPr>
        <a:solidFill>
          <a:srgbClr val="000000"/>
        </a:solidFill>
      </p:bgPr>
    </p:bg>
    <p:spTree>
      <p:nvGrpSpPr>
        <p:cNvPr id="22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6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5C73E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4" name="Google Shape;24;p6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9F9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lide 6 master">
  <p:cSld name="Slide 6 master">
    <p:bg>
      <p:bgPr>
        <a:solidFill>
          <a:srgbClr val="000000"/>
        </a:solidFill>
      </p:bgPr>
    </p:bg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7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5C73E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7" name="Google Shape;27;p7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9F9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lide 7 master">
  <p:cSld name="Slide 7 master">
    <p:bg>
      <p:bgPr>
        <a:solidFill>
          <a:srgbClr val="000000"/>
        </a:solidFill>
      </p:bgPr>
    </p:bg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8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5C73E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0" name="Google Shape;30;p8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9F9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lide 8 master">
  <p:cSld name="Slide 8 master">
    <p:bg>
      <p:bgPr>
        <a:solidFill>
          <a:srgbClr val="000000"/>
        </a:solidFill>
      </p:bgPr>
    </p:bg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9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5C73E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3" name="Google Shape;33;p9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9F9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lide 9 master">
  <p:cSld name="Slide 9 master">
    <p:bg>
      <p:bgPr>
        <a:solidFill>
          <a:srgbClr val="000000"/>
        </a:solidFill>
      </p:bgPr>
    </p:bg>
    <p:spTree>
      <p:nvGrpSpPr>
        <p:cNvPr id="34" name="Shape 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Google Shape;35;p1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5C73E6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6" name="Google Shape;36;p10"/>
          <p:cNvSpPr/>
          <p:nvPr/>
        </p:nvSpPr>
        <p:spPr>
          <a:xfrm>
            <a:off x="0" y="0"/>
            <a:ext cx="14630400" cy="8229600"/>
          </a:xfrm>
          <a:prstGeom prst="rect">
            <a:avLst/>
          </a:prstGeom>
          <a:solidFill>
            <a:srgbClr val="F9F9F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18" Type="http://schemas.openxmlformats.org/officeDocument/2006/relationships/theme" Target="../theme/theme1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  <p:sldLayoutId id="2147483661" r:id="rId14"/>
    <p:sldLayoutId id="2147483662" r:id="rId15"/>
    <p:sldLayoutId id="2147483663" r:id="rId16"/>
    <p:sldLayoutId id="2147483664" r:id="rId17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2.png"/><Relationship Id="rId4" Type="http://schemas.openxmlformats.org/officeDocument/2006/relationships/image" Target="../media/image11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0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8.png"/><Relationship Id="rId4" Type="http://schemas.openxmlformats.org/officeDocument/2006/relationships/image" Target="../media/image1.png"/><Relationship Id="rId5" Type="http://schemas.openxmlformats.org/officeDocument/2006/relationships/image" Target="../media/image2.png"/><Relationship Id="rId6" Type="http://schemas.openxmlformats.org/officeDocument/2006/relationships/image" Target="../media/image5.png"/><Relationship Id="rId7" Type="http://schemas.openxmlformats.org/officeDocument/2006/relationships/image" Target="../media/image16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8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6.png"/><Relationship Id="rId4" Type="http://schemas.openxmlformats.org/officeDocument/2006/relationships/image" Target="../media/image9.png"/><Relationship Id="rId5" Type="http://schemas.openxmlformats.org/officeDocument/2006/relationships/image" Target="../media/image17.png"/><Relationship Id="rId6" Type="http://schemas.openxmlformats.org/officeDocument/2006/relationships/image" Target="../media/image20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25.png"/><Relationship Id="rId4" Type="http://schemas.openxmlformats.org/officeDocument/2006/relationships/image" Target="../media/image19.png"/><Relationship Id="rId5" Type="http://schemas.openxmlformats.org/officeDocument/2006/relationships/image" Target="../media/image27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notesSlide" Target="../notesSlides/notesSlide14.xm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26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6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23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24.png"/><Relationship Id="rId4" Type="http://schemas.openxmlformats.org/officeDocument/2006/relationships/image" Target="../media/image21.png"/><Relationship Id="rId5" Type="http://schemas.openxmlformats.org/officeDocument/2006/relationships/image" Target="../media/image10.png"/><Relationship Id="rId6" Type="http://schemas.openxmlformats.org/officeDocument/2006/relationships/image" Target="../media/image15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2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3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6.xm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7.png"/><Relationship Id="rId4" Type="http://schemas.openxmlformats.org/officeDocument/2006/relationships/image" Target="../media/image3.png"/><Relationship Id="rId5" Type="http://schemas.openxmlformats.org/officeDocument/2006/relationships/image" Target="../media/image4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notesSlide" Target="../notesSlides/notesSlide8.xm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64" name="Google Shape;64;p1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144000" y="0"/>
            <a:ext cx="5486400" cy="8229600"/>
          </a:xfrm>
          <a:prstGeom prst="rect">
            <a:avLst/>
          </a:prstGeom>
          <a:noFill/>
          <a:ln>
            <a:noFill/>
          </a:ln>
        </p:spPr>
      </p:pic>
      <p:sp>
        <p:nvSpPr>
          <p:cNvPr id="65" name="Google Shape;65;p19"/>
          <p:cNvSpPr/>
          <p:nvPr/>
        </p:nvSpPr>
        <p:spPr>
          <a:xfrm>
            <a:off x="793790" y="2365534"/>
            <a:ext cx="7556421" cy="141755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4719"/>
              </a:lnSpc>
              <a:spcBef>
                <a:spcPts val="0"/>
              </a:spcBef>
              <a:spcAft>
                <a:spcPts val="0"/>
              </a:spcAft>
              <a:buClr>
                <a:srgbClr val="1B1B27"/>
              </a:buClr>
              <a:buSzPts val="4450"/>
              <a:buFont typeface="Alexandria"/>
              <a:buNone/>
            </a:pPr>
            <a:r>
              <a:rPr b="0" i="0" lang="en-US" sz="4450" u="none" cap="none" strike="noStrike">
                <a:solidFill>
                  <a:srgbClr val="1B1B27"/>
                </a:solidFill>
                <a:latin typeface="Alexandria"/>
                <a:ea typeface="Alexandria"/>
                <a:cs typeface="Alexandria"/>
                <a:sym typeface="Alexandria"/>
              </a:rPr>
              <a:t>Importance of Cyber Security in Digital India</a:t>
            </a:r>
            <a:endParaRPr b="0" i="0" sz="4450" u="none" cap="none" strike="noStrike"/>
          </a:p>
        </p:txBody>
      </p:sp>
      <p:sp>
        <p:nvSpPr>
          <p:cNvPr id="66" name="Google Shape;66;p19"/>
          <p:cNvSpPr/>
          <p:nvPr/>
        </p:nvSpPr>
        <p:spPr>
          <a:xfrm>
            <a:off x="793790" y="4123253"/>
            <a:ext cx="7556421" cy="108870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2857"/>
              </a:lnSpc>
              <a:spcBef>
                <a:spcPts val="0"/>
              </a:spcBef>
              <a:spcAft>
                <a:spcPts val="0"/>
              </a:spcAft>
              <a:buClr>
                <a:srgbClr val="404155"/>
              </a:buClr>
              <a:buSzPts val="1750"/>
              <a:buFont typeface="Nobile"/>
              <a:buNone/>
            </a:pPr>
            <a:r>
              <a:rPr b="0" i="0" lang="en-US" sz="1750" u="none" cap="none" strike="noStrike">
                <a:solidFill>
                  <a:srgbClr val="404155"/>
                </a:solidFill>
                <a:latin typeface="Nobile"/>
                <a:ea typeface="Nobile"/>
                <a:cs typeface="Nobile"/>
                <a:sym typeface="Nobile"/>
              </a:rPr>
              <a:t>Cybersecurity is a crucial component of India's digital transformation. Ensuring the safety of businesses, financial systems, and individual data is essential for a thriving digital economy.</a:t>
            </a:r>
            <a:endParaRPr b="0" i="0" sz="1750" u="none" cap="none" strike="noStrike"/>
          </a:p>
        </p:txBody>
      </p:sp>
      <p:sp>
        <p:nvSpPr>
          <p:cNvPr id="67" name="Google Shape;67;p19"/>
          <p:cNvSpPr/>
          <p:nvPr/>
        </p:nvSpPr>
        <p:spPr>
          <a:xfrm>
            <a:off x="793790" y="5484019"/>
            <a:ext cx="362903" cy="362903"/>
          </a:xfrm>
          <a:prstGeom prst="roundRect">
            <a:avLst>
              <a:gd fmla="val 25194296" name="adj"/>
            </a:avLst>
          </a:prstGeom>
          <a:noFill/>
          <a:ln cap="flat" cmpd="sng" w="9525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descr="preencoded.png" id="68" name="Google Shape;68;p1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801410" y="5491639"/>
            <a:ext cx="347663" cy="347663"/>
          </a:xfrm>
          <a:prstGeom prst="rect">
            <a:avLst/>
          </a:prstGeom>
          <a:noFill/>
          <a:ln>
            <a:noFill/>
          </a:ln>
        </p:spPr>
      </p:pic>
      <p:sp>
        <p:nvSpPr>
          <p:cNvPr id="69" name="Google Shape;69;p19"/>
          <p:cNvSpPr/>
          <p:nvPr/>
        </p:nvSpPr>
        <p:spPr>
          <a:xfrm>
            <a:off x="1270040" y="5467112"/>
            <a:ext cx="3290292" cy="39683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40909"/>
              </a:lnSpc>
              <a:spcBef>
                <a:spcPts val="0"/>
              </a:spcBef>
              <a:spcAft>
                <a:spcPts val="0"/>
              </a:spcAft>
              <a:buClr>
                <a:srgbClr val="404155"/>
              </a:buClr>
              <a:buSzPts val="2200"/>
              <a:buFont typeface="Nobile"/>
              <a:buNone/>
            </a:pPr>
            <a:r>
              <a:rPr b="1" i="0" lang="en-US" sz="2200" u="none" cap="none" strike="noStrike">
                <a:solidFill>
                  <a:srgbClr val="404155"/>
                </a:solidFill>
                <a:latin typeface="Nobile"/>
                <a:ea typeface="Nobile"/>
                <a:cs typeface="Nobile"/>
                <a:sym typeface="Nobile"/>
              </a:rPr>
              <a:t>by sridhar nallamothu</a:t>
            </a:r>
            <a:endParaRPr b="0" i="0" sz="2200" u="none" cap="none" strike="noStrike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9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200" name="Google Shape;200;p2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144000" y="0"/>
            <a:ext cx="5486400" cy="8229600"/>
          </a:xfrm>
          <a:prstGeom prst="rect">
            <a:avLst/>
          </a:prstGeom>
          <a:noFill/>
          <a:ln>
            <a:noFill/>
          </a:ln>
        </p:spPr>
      </p:pic>
      <p:sp>
        <p:nvSpPr>
          <p:cNvPr id="201" name="Google Shape;201;p28"/>
          <p:cNvSpPr/>
          <p:nvPr/>
        </p:nvSpPr>
        <p:spPr>
          <a:xfrm>
            <a:off x="598527" y="634127"/>
            <a:ext cx="7946946" cy="106870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373"/>
              </a:lnSpc>
              <a:spcBef>
                <a:spcPts val="0"/>
              </a:spcBef>
              <a:spcAft>
                <a:spcPts val="0"/>
              </a:spcAft>
              <a:buClr>
                <a:srgbClr val="1B1B27"/>
              </a:buClr>
              <a:buSzPts val="3350"/>
              <a:buFont typeface="Alexandria"/>
              <a:buNone/>
            </a:pPr>
            <a:r>
              <a:rPr b="0" i="0" lang="en-US" sz="3350" u="none" cap="none" strike="noStrike">
                <a:solidFill>
                  <a:srgbClr val="1B1B27"/>
                </a:solidFill>
                <a:latin typeface="Alexandria"/>
                <a:ea typeface="Alexandria"/>
                <a:cs typeface="Alexandria"/>
                <a:sym typeface="Alexandria"/>
              </a:rPr>
              <a:t>Cyber Hygiene Practices for Individuals</a:t>
            </a:r>
            <a:endParaRPr b="0" i="0" sz="3350" u="none" cap="none" strike="noStrike"/>
          </a:p>
        </p:txBody>
      </p:sp>
      <p:pic>
        <p:nvPicPr>
          <p:cNvPr descr="preencoded.png" id="202" name="Google Shape;202;p2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98527" y="1959293"/>
            <a:ext cx="854988" cy="1368028"/>
          </a:xfrm>
          <a:prstGeom prst="rect">
            <a:avLst/>
          </a:prstGeom>
          <a:noFill/>
          <a:ln>
            <a:noFill/>
          </a:ln>
        </p:spPr>
      </p:pic>
      <p:sp>
        <p:nvSpPr>
          <p:cNvPr id="203" name="Google Shape;203;p28"/>
          <p:cNvSpPr/>
          <p:nvPr/>
        </p:nvSpPr>
        <p:spPr>
          <a:xfrm>
            <a:off x="1709976" y="2130266"/>
            <a:ext cx="2137529" cy="26705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7272"/>
              </a:lnSpc>
              <a:spcBef>
                <a:spcPts val="0"/>
              </a:spcBef>
              <a:spcAft>
                <a:spcPts val="0"/>
              </a:spcAft>
              <a:buClr>
                <a:srgbClr val="404155"/>
              </a:buClr>
              <a:buSzPts val="1650"/>
              <a:buFont typeface="Alexandria"/>
              <a:buNone/>
            </a:pPr>
            <a:r>
              <a:rPr b="0" i="0" lang="en-US" sz="1650" u="none" cap="none" strike="noStrike">
                <a:solidFill>
                  <a:srgbClr val="404155"/>
                </a:solidFill>
                <a:latin typeface="Alexandria"/>
                <a:ea typeface="Alexandria"/>
                <a:cs typeface="Alexandria"/>
                <a:sym typeface="Alexandria"/>
              </a:rPr>
              <a:t>Unique Passwords</a:t>
            </a:r>
            <a:endParaRPr b="0" i="0" sz="1650" u="none" cap="none" strike="noStrike"/>
          </a:p>
        </p:txBody>
      </p:sp>
      <p:sp>
        <p:nvSpPr>
          <p:cNvPr id="204" name="Google Shape;204;p28"/>
          <p:cNvSpPr/>
          <p:nvPr/>
        </p:nvSpPr>
        <p:spPr>
          <a:xfrm>
            <a:off x="1709976" y="2499836"/>
            <a:ext cx="6835497" cy="54697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5384"/>
              </a:lnSpc>
              <a:spcBef>
                <a:spcPts val="0"/>
              </a:spcBef>
              <a:spcAft>
                <a:spcPts val="0"/>
              </a:spcAft>
              <a:buClr>
                <a:srgbClr val="404155"/>
              </a:buClr>
              <a:buSzPts val="1300"/>
              <a:buFont typeface="Nobile"/>
              <a:buNone/>
            </a:pPr>
            <a:r>
              <a:rPr b="0" i="0" lang="en-US" sz="1300" u="none" cap="none" strike="noStrike">
                <a:solidFill>
                  <a:srgbClr val="404155"/>
                </a:solidFill>
                <a:latin typeface="Nobile"/>
                <a:ea typeface="Nobile"/>
                <a:cs typeface="Nobile"/>
                <a:sym typeface="Nobile"/>
              </a:rPr>
              <a:t>Using strong and unique passwords for all online accounts is essential. Consider using a password manager to generate and store secure passwords.</a:t>
            </a:r>
            <a:endParaRPr b="0" i="0" sz="1300" u="none" cap="none" strike="noStrike"/>
          </a:p>
        </p:txBody>
      </p:sp>
      <p:pic>
        <p:nvPicPr>
          <p:cNvPr descr="preencoded.png" id="205" name="Google Shape;205;p28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598527" y="3327321"/>
            <a:ext cx="854988" cy="1368028"/>
          </a:xfrm>
          <a:prstGeom prst="rect">
            <a:avLst/>
          </a:prstGeom>
          <a:noFill/>
          <a:ln>
            <a:noFill/>
          </a:ln>
        </p:spPr>
      </p:pic>
      <p:sp>
        <p:nvSpPr>
          <p:cNvPr id="206" name="Google Shape;206;p28"/>
          <p:cNvSpPr/>
          <p:nvPr/>
        </p:nvSpPr>
        <p:spPr>
          <a:xfrm>
            <a:off x="1709976" y="3498294"/>
            <a:ext cx="2137529" cy="26705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7272"/>
              </a:lnSpc>
              <a:spcBef>
                <a:spcPts val="0"/>
              </a:spcBef>
              <a:spcAft>
                <a:spcPts val="0"/>
              </a:spcAft>
              <a:buClr>
                <a:srgbClr val="404155"/>
              </a:buClr>
              <a:buSzPts val="1650"/>
              <a:buFont typeface="Alexandria"/>
              <a:buNone/>
            </a:pPr>
            <a:r>
              <a:rPr b="0" i="0" lang="en-US" sz="1650" u="none" cap="none" strike="noStrike">
                <a:solidFill>
                  <a:srgbClr val="404155"/>
                </a:solidFill>
                <a:latin typeface="Alexandria"/>
                <a:ea typeface="Alexandria"/>
                <a:cs typeface="Alexandria"/>
                <a:sym typeface="Alexandria"/>
              </a:rPr>
              <a:t>MFA</a:t>
            </a:r>
            <a:endParaRPr b="0" i="0" sz="1650" u="none" cap="none" strike="noStrike"/>
          </a:p>
        </p:txBody>
      </p:sp>
      <p:sp>
        <p:nvSpPr>
          <p:cNvPr id="207" name="Google Shape;207;p28"/>
          <p:cNvSpPr/>
          <p:nvPr/>
        </p:nvSpPr>
        <p:spPr>
          <a:xfrm>
            <a:off x="1709976" y="3867864"/>
            <a:ext cx="6835497" cy="54697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5384"/>
              </a:lnSpc>
              <a:spcBef>
                <a:spcPts val="0"/>
              </a:spcBef>
              <a:spcAft>
                <a:spcPts val="0"/>
              </a:spcAft>
              <a:buClr>
                <a:srgbClr val="404155"/>
              </a:buClr>
              <a:buSzPts val="1300"/>
              <a:buFont typeface="Nobile"/>
              <a:buNone/>
            </a:pPr>
            <a:r>
              <a:rPr b="0" i="0" lang="en-US" sz="1300" u="none" cap="none" strike="noStrike">
                <a:solidFill>
                  <a:srgbClr val="404155"/>
                </a:solidFill>
                <a:latin typeface="Nobile"/>
                <a:ea typeface="Nobile"/>
                <a:cs typeface="Nobile"/>
                <a:sym typeface="Nobile"/>
              </a:rPr>
              <a:t>Enable two-factor authentication (MFA) for all accounts where possible. This adds an extra layer of security by requiring a second verification step.</a:t>
            </a:r>
            <a:endParaRPr b="0" i="0" sz="1300" u="none" cap="none" strike="noStrike"/>
          </a:p>
        </p:txBody>
      </p:sp>
      <p:pic>
        <p:nvPicPr>
          <p:cNvPr descr="preencoded.png" id="208" name="Google Shape;208;p28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598527" y="4695349"/>
            <a:ext cx="854988" cy="1531977"/>
          </a:xfrm>
          <a:prstGeom prst="rect">
            <a:avLst/>
          </a:prstGeom>
          <a:noFill/>
          <a:ln>
            <a:noFill/>
          </a:ln>
        </p:spPr>
      </p:pic>
      <p:sp>
        <p:nvSpPr>
          <p:cNvPr id="209" name="Google Shape;209;p28"/>
          <p:cNvSpPr/>
          <p:nvPr/>
        </p:nvSpPr>
        <p:spPr>
          <a:xfrm>
            <a:off x="1709976" y="4866323"/>
            <a:ext cx="2137529" cy="26705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7272"/>
              </a:lnSpc>
              <a:spcBef>
                <a:spcPts val="0"/>
              </a:spcBef>
              <a:spcAft>
                <a:spcPts val="0"/>
              </a:spcAft>
              <a:buClr>
                <a:srgbClr val="404155"/>
              </a:buClr>
              <a:buSzPts val="1650"/>
              <a:buFont typeface="Alexandria"/>
              <a:buNone/>
            </a:pPr>
            <a:r>
              <a:rPr b="0" i="0" lang="en-US" sz="1650" u="none" cap="none" strike="noStrike">
                <a:solidFill>
                  <a:srgbClr val="404155"/>
                </a:solidFill>
                <a:latin typeface="Alexandria"/>
                <a:ea typeface="Alexandria"/>
                <a:cs typeface="Alexandria"/>
                <a:sym typeface="Alexandria"/>
              </a:rPr>
              <a:t>Software Updates</a:t>
            </a:r>
            <a:endParaRPr b="0" i="0" sz="1650" u="none" cap="none" strike="noStrike"/>
          </a:p>
        </p:txBody>
      </p:sp>
      <p:sp>
        <p:nvSpPr>
          <p:cNvPr id="210" name="Google Shape;210;p28"/>
          <p:cNvSpPr/>
          <p:nvPr/>
        </p:nvSpPr>
        <p:spPr>
          <a:xfrm>
            <a:off x="1709976" y="5235892"/>
            <a:ext cx="6835497" cy="82046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5384"/>
              </a:lnSpc>
              <a:spcBef>
                <a:spcPts val="0"/>
              </a:spcBef>
              <a:spcAft>
                <a:spcPts val="0"/>
              </a:spcAft>
              <a:buClr>
                <a:srgbClr val="404155"/>
              </a:buClr>
              <a:buSzPts val="1300"/>
              <a:buFont typeface="Nobile"/>
              <a:buNone/>
            </a:pPr>
            <a:r>
              <a:rPr b="0" i="0" lang="en-US" sz="1300" u="none" cap="none" strike="noStrike">
                <a:solidFill>
                  <a:srgbClr val="404155"/>
                </a:solidFill>
                <a:latin typeface="Nobile"/>
                <a:ea typeface="Nobile"/>
                <a:cs typeface="Nobile"/>
                <a:sym typeface="Nobile"/>
              </a:rPr>
              <a:t>Regularly update software and security patches to fix vulnerabilities. Software vendors release updates to address security flaws, so keeping your software up-to-date is crucial.</a:t>
            </a:r>
            <a:endParaRPr b="0" i="0" sz="1300" u="none" cap="none" strike="noStrike"/>
          </a:p>
        </p:txBody>
      </p:sp>
      <p:pic>
        <p:nvPicPr>
          <p:cNvPr descr="preencoded.png" id="211" name="Google Shape;211;p28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598527" y="6227326"/>
            <a:ext cx="854988" cy="1368028"/>
          </a:xfrm>
          <a:prstGeom prst="rect">
            <a:avLst/>
          </a:prstGeom>
          <a:noFill/>
          <a:ln>
            <a:noFill/>
          </a:ln>
        </p:spPr>
      </p:pic>
      <p:sp>
        <p:nvSpPr>
          <p:cNvPr id="212" name="Google Shape;212;p28"/>
          <p:cNvSpPr/>
          <p:nvPr/>
        </p:nvSpPr>
        <p:spPr>
          <a:xfrm>
            <a:off x="1709976" y="6398300"/>
            <a:ext cx="2137529" cy="26705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7272"/>
              </a:lnSpc>
              <a:spcBef>
                <a:spcPts val="0"/>
              </a:spcBef>
              <a:spcAft>
                <a:spcPts val="0"/>
              </a:spcAft>
              <a:buClr>
                <a:srgbClr val="404155"/>
              </a:buClr>
              <a:buSzPts val="1650"/>
              <a:buFont typeface="Alexandria"/>
              <a:buNone/>
            </a:pPr>
            <a:r>
              <a:rPr b="0" i="0" lang="en-US" sz="1650" u="none" cap="none" strike="noStrike">
                <a:solidFill>
                  <a:srgbClr val="404155"/>
                </a:solidFill>
                <a:latin typeface="Alexandria"/>
                <a:ea typeface="Alexandria"/>
                <a:cs typeface="Alexandria"/>
                <a:sym typeface="Alexandria"/>
              </a:rPr>
              <a:t>Be Cautious</a:t>
            </a:r>
            <a:endParaRPr b="0" i="0" sz="1650" u="none" cap="none" strike="noStrike"/>
          </a:p>
        </p:txBody>
      </p:sp>
      <p:sp>
        <p:nvSpPr>
          <p:cNvPr id="213" name="Google Shape;213;p28"/>
          <p:cNvSpPr/>
          <p:nvPr/>
        </p:nvSpPr>
        <p:spPr>
          <a:xfrm>
            <a:off x="1709976" y="6767870"/>
            <a:ext cx="6835497" cy="54697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5384"/>
              </a:lnSpc>
              <a:spcBef>
                <a:spcPts val="0"/>
              </a:spcBef>
              <a:spcAft>
                <a:spcPts val="0"/>
              </a:spcAft>
              <a:buClr>
                <a:srgbClr val="404155"/>
              </a:buClr>
              <a:buSzPts val="1300"/>
              <a:buFont typeface="Nobile"/>
              <a:buNone/>
            </a:pPr>
            <a:r>
              <a:rPr b="0" i="0" lang="en-US" sz="1300" u="none" cap="none" strike="noStrike">
                <a:solidFill>
                  <a:srgbClr val="404155"/>
                </a:solidFill>
                <a:latin typeface="Nobile"/>
                <a:ea typeface="Nobile"/>
                <a:cs typeface="Nobile"/>
                <a:sym typeface="Nobile"/>
              </a:rPr>
              <a:t>Be wary of phishing emails, scam calls, and suspicious websites. These can be used to steal your personal information or infect your device with malware.</a:t>
            </a:r>
            <a:endParaRPr b="0" i="0" sz="1300" u="none" cap="none" strike="noStrike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8" name="Shape 2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219" name="Google Shape;219;p2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4630400" cy="2201704"/>
          </a:xfrm>
          <a:prstGeom prst="rect">
            <a:avLst/>
          </a:prstGeom>
          <a:noFill/>
          <a:ln>
            <a:noFill/>
          </a:ln>
        </p:spPr>
      </p:pic>
      <p:sp>
        <p:nvSpPr>
          <p:cNvPr id="220" name="Google Shape;220;p29"/>
          <p:cNvSpPr/>
          <p:nvPr/>
        </p:nvSpPr>
        <p:spPr>
          <a:xfrm>
            <a:off x="616387" y="2687717"/>
            <a:ext cx="6660833" cy="55042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4637"/>
              </a:lnSpc>
              <a:spcBef>
                <a:spcPts val="0"/>
              </a:spcBef>
              <a:spcAft>
                <a:spcPts val="0"/>
              </a:spcAft>
              <a:buClr>
                <a:srgbClr val="1B1B27"/>
              </a:buClr>
              <a:buSzPts val="3450"/>
              <a:buFont typeface="Alexandria"/>
              <a:buNone/>
            </a:pPr>
            <a:r>
              <a:rPr b="0" i="0" lang="en-US" sz="3450" u="none" cap="none" strike="noStrike">
                <a:solidFill>
                  <a:srgbClr val="1B1B27"/>
                </a:solidFill>
                <a:latin typeface="Alexandria"/>
                <a:ea typeface="Alexandria"/>
                <a:cs typeface="Alexandria"/>
                <a:sym typeface="Alexandria"/>
              </a:rPr>
              <a:t>Incident Response Framework</a:t>
            </a:r>
            <a:endParaRPr b="0" i="0" sz="3450" u="none" cap="none" strike="noStrike"/>
          </a:p>
        </p:txBody>
      </p:sp>
      <p:sp>
        <p:nvSpPr>
          <p:cNvPr id="221" name="Google Shape;221;p29"/>
          <p:cNvSpPr/>
          <p:nvPr/>
        </p:nvSpPr>
        <p:spPr>
          <a:xfrm>
            <a:off x="869156" y="3502343"/>
            <a:ext cx="22860" cy="4241244"/>
          </a:xfrm>
          <a:prstGeom prst="roundRect">
            <a:avLst>
              <a:gd fmla="val 323619" name="adj"/>
            </a:avLst>
          </a:prstGeom>
          <a:solidFill>
            <a:srgbClr val="B8C3D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2" name="Google Shape;222;p29"/>
          <p:cNvSpPr/>
          <p:nvPr/>
        </p:nvSpPr>
        <p:spPr>
          <a:xfrm>
            <a:off x="1055846" y="3887153"/>
            <a:ext cx="616387" cy="22860"/>
          </a:xfrm>
          <a:prstGeom prst="roundRect">
            <a:avLst>
              <a:gd fmla="val 323619" name="adj"/>
            </a:avLst>
          </a:prstGeom>
          <a:solidFill>
            <a:srgbClr val="B8C3D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3" name="Google Shape;223;p29"/>
          <p:cNvSpPr/>
          <p:nvPr/>
        </p:nvSpPr>
        <p:spPr>
          <a:xfrm>
            <a:off x="682466" y="3700463"/>
            <a:ext cx="396240" cy="396240"/>
          </a:xfrm>
          <a:prstGeom prst="roundRect">
            <a:avLst>
              <a:gd fmla="val 18670" name="adj"/>
            </a:avLst>
          </a:prstGeom>
          <a:solidFill>
            <a:srgbClr val="D2DDF9"/>
          </a:solidFill>
          <a:ln cap="flat" cmpd="sng" w="9525">
            <a:solidFill>
              <a:srgbClr val="B8C3D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4" name="Google Shape;224;p29"/>
          <p:cNvSpPr/>
          <p:nvPr/>
        </p:nvSpPr>
        <p:spPr>
          <a:xfrm>
            <a:off x="831056" y="3766423"/>
            <a:ext cx="99060" cy="264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04155"/>
              </a:buClr>
              <a:buSzPts val="2050"/>
              <a:buFont typeface="Alexandria"/>
              <a:buNone/>
            </a:pPr>
            <a:r>
              <a:rPr b="0" i="0" lang="en-US" sz="2050" u="none" cap="none" strike="noStrike">
                <a:solidFill>
                  <a:srgbClr val="404155"/>
                </a:solidFill>
                <a:latin typeface="Alexandria"/>
                <a:ea typeface="Alexandria"/>
                <a:cs typeface="Alexandria"/>
                <a:sym typeface="Alexandria"/>
              </a:rPr>
              <a:t>1</a:t>
            </a:r>
            <a:endParaRPr b="0" i="0" sz="2050" u="none" cap="none" strike="noStrike"/>
          </a:p>
        </p:txBody>
      </p:sp>
      <p:sp>
        <p:nvSpPr>
          <p:cNvPr id="225" name="Google Shape;225;p29"/>
          <p:cNvSpPr/>
          <p:nvPr/>
        </p:nvSpPr>
        <p:spPr>
          <a:xfrm>
            <a:off x="1849279" y="3678436"/>
            <a:ext cx="2201704" cy="27515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6470"/>
              </a:lnSpc>
              <a:spcBef>
                <a:spcPts val="0"/>
              </a:spcBef>
              <a:spcAft>
                <a:spcPts val="0"/>
              </a:spcAft>
              <a:buClr>
                <a:srgbClr val="404155"/>
              </a:buClr>
              <a:buSzPts val="1700"/>
              <a:buFont typeface="Alexandria"/>
              <a:buNone/>
            </a:pPr>
            <a:r>
              <a:rPr b="0" i="0" lang="en-US" sz="1700" u="none" cap="none" strike="noStrike">
                <a:solidFill>
                  <a:srgbClr val="404155"/>
                </a:solidFill>
                <a:latin typeface="Alexandria"/>
                <a:ea typeface="Alexandria"/>
                <a:cs typeface="Alexandria"/>
                <a:sym typeface="Alexandria"/>
              </a:rPr>
              <a:t>Identify &amp; Analyze</a:t>
            </a:r>
            <a:endParaRPr b="0" i="0" sz="1700" u="none" cap="none" strike="noStrike"/>
          </a:p>
        </p:txBody>
      </p:sp>
      <p:sp>
        <p:nvSpPr>
          <p:cNvPr id="226" name="Google Shape;226;p29"/>
          <p:cNvSpPr/>
          <p:nvPr/>
        </p:nvSpPr>
        <p:spPr>
          <a:xfrm>
            <a:off x="1849279" y="4059198"/>
            <a:ext cx="12164735" cy="56340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2962"/>
              </a:lnSpc>
              <a:spcBef>
                <a:spcPts val="0"/>
              </a:spcBef>
              <a:spcAft>
                <a:spcPts val="0"/>
              </a:spcAft>
              <a:buClr>
                <a:srgbClr val="404155"/>
              </a:buClr>
              <a:buSzPts val="1350"/>
              <a:buFont typeface="Nobile"/>
              <a:buNone/>
            </a:pPr>
            <a:r>
              <a:rPr b="0" i="0" lang="en-US" sz="1350" u="none" cap="none" strike="noStrike">
                <a:solidFill>
                  <a:srgbClr val="404155"/>
                </a:solidFill>
                <a:latin typeface="Nobile"/>
                <a:ea typeface="Nobile"/>
                <a:cs typeface="Nobile"/>
                <a:sym typeface="Nobile"/>
              </a:rPr>
              <a:t>The first step in incident response is identifying and analyzing the threat. This involves determining the nature of the attack, the affected systems, and the potential impact.</a:t>
            </a:r>
            <a:endParaRPr b="0" i="0" sz="1350" u="none" cap="none" strike="noStrike"/>
          </a:p>
        </p:txBody>
      </p:sp>
      <p:sp>
        <p:nvSpPr>
          <p:cNvPr id="227" name="Google Shape;227;p29"/>
          <p:cNvSpPr/>
          <p:nvPr/>
        </p:nvSpPr>
        <p:spPr>
          <a:xfrm>
            <a:off x="1055846" y="5359598"/>
            <a:ext cx="616387" cy="22860"/>
          </a:xfrm>
          <a:prstGeom prst="roundRect">
            <a:avLst>
              <a:gd fmla="val 323619" name="adj"/>
            </a:avLst>
          </a:prstGeom>
          <a:solidFill>
            <a:srgbClr val="B8C3D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8" name="Google Shape;228;p29"/>
          <p:cNvSpPr/>
          <p:nvPr/>
        </p:nvSpPr>
        <p:spPr>
          <a:xfrm>
            <a:off x="682466" y="5172908"/>
            <a:ext cx="396240" cy="396240"/>
          </a:xfrm>
          <a:prstGeom prst="roundRect">
            <a:avLst>
              <a:gd fmla="val 18670" name="adj"/>
            </a:avLst>
          </a:prstGeom>
          <a:solidFill>
            <a:srgbClr val="D2DDF9"/>
          </a:solidFill>
          <a:ln cap="flat" cmpd="sng" w="9525">
            <a:solidFill>
              <a:srgbClr val="B8C3D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29" name="Google Shape;229;p29"/>
          <p:cNvSpPr/>
          <p:nvPr/>
        </p:nvSpPr>
        <p:spPr>
          <a:xfrm>
            <a:off x="803315" y="5238869"/>
            <a:ext cx="154543" cy="264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04155"/>
              </a:buClr>
              <a:buSzPts val="2050"/>
              <a:buFont typeface="Alexandria"/>
              <a:buNone/>
            </a:pPr>
            <a:r>
              <a:rPr b="0" i="0" lang="en-US" sz="2050" u="none" cap="none" strike="noStrike">
                <a:solidFill>
                  <a:srgbClr val="404155"/>
                </a:solidFill>
                <a:latin typeface="Alexandria"/>
                <a:ea typeface="Alexandria"/>
                <a:cs typeface="Alexandria"/>
                <a:sym typeface="Alexandria"/>
              </a:rPr>
              <a:t>2</a:t>
            </a:r>
            <a:endParaRPr b="0" i="0" sz="2050" u="none" cap="none" strike="noStrike"/>
          </a:p>
        </p:txBody>
      </p:sp>
      <p:sp>
        <p:nvSpPr>
          <p:cNvPr id="230" name="Google Shape;230;p29"/>
          <p:cNvSpPr/>
          <p:nvPr/>
        </p:nvSpPr>
        <p:spPr>
          <a:xfrm>
            <a:off x="1849279" y="5150882"/>
            <a:ext cx="2201704" cy="27515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6470"/>
              </a:lnSpc>
              <a:spcBef>
                <a:spcPts val="0"/>
              </a:spcBef>
              <a:spcAft>
                <a:spcPts val="0"/>
              </a:spcAft>
              <a:buClr>
                <a:srgbClr val="404155"/>
              </a:buClr>
              <a:buSzPts val="1700"/>
              <a:buFont typeface="Alexandria"/>
              <a:buNone/>
            </a:pPr>
            <a:r>
              <a:rPr b="0" i="0" lang="en-US" sz="1700" u="none" cap="none" strike="noStrike">
                <a:solidFill>
                  <a:srgbClr val="404155"/>
                </a:solidFill>
                <a:latin typeface="Alexandria"/>
                <a:ea typeface="Alexandria"/>
                <a:cs typeface="Alexandria"/>
                <a:sym typeface="Alexandria"/>
              </a:rPr>
              <a:t>Contain &amp; Mitigate</a:t>
            </a:r>
            <a:endParaRPr b="0" i="0" sz="1700" u="none" cap="none" strike="noStrike"/>
          </a:p>
        </p:txBody>
      </p:sp>
      <p:sp>
        <p:nvSpPr>
          <p:cNvPr id="231" name="Google Shape;231;p29"/>
          <p:cNvSpPr/>
          <p:nvPr/>
        </p:nvSpPr>
        <p:spPr>
          <a:xfrm>
            <a:off x="1849279" y="5531644"/>
            <a:ext cx="12164735" cy="56340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2962"/>
              </a:lnSpc>
              <a:spcBef>
                <a:spcPts val="0"/>
              </a:spcBef>
              <a:spcAft>
                <a:spcPts val="0"/>
              </a:spcAft>
              <a:buClr>
                <a:srgbClr val="404155"/>
              </a:buClr>
              <a:buSzPts val="1350"/>
              <a:buFont typeface="Nobile"/>
              <a:buNone/>
            </a:pPr>
            <a:r>
              <a:rPr b="0" i="0" lang="en-US" sz="1350" u="none" cap="none" strike="noStrike">
                <a:solidFill>
                  <a:srgbClr val="404155"/>
                </a:solidFill>
                <a:latin typeface="Nobile"/>
                <a:ea typeface="Nobile"/>
                <a:cs typeface="Nobile"/>
                <a:sym typeface="Nobile"/>
              </a:rPr>
              <a:t>Once the threat is identified, it's crucial to contain and mitigate the breach. This may involve isolating affected systems, blocking malicious traffic, and restoring compromised data.</a:t>
            </a:r>
            <a:endParaRPr b="0" i="0" sz="1350" u="none" cap="none" strike="noStrike"/>
          </a:p>
        </p:txBody>
      </p:sp>
      <p:sp>
        <p:nvSpPr>
          <p:cNvPr id="232" name="Google Shape;232;p29"/>
          <p:cNvSpPr/>
          <p:nvPr/>
        </p:nvSpPr>
        <p:spPr>
          <a:xfrm>
            <a:off x="1055846" y="6832044"/>
            <a:ext cx="616387" cy="22860"/>
          </a:xfrm>
          <a:prstGeom prst="roundRect">
            <a:avLst>
              <a:gd fmla="val 323619" name="adj"/>
            </a:avLst>
          </a:prstGeom>
          <a:solidFill>
            <a:srgbClr val="B8C3D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3" name="Google Shape;233;p29"/>
          <p:cNvSpPr/>
          <p:nvPr/>
        </p:nvSpPr>
        <p:spPr>
          <a:xfrm>
            <a:off x="682466" y="6645354"/>
            <a:ext cx="396240" cy="396240"/>
          </a:xfrm>
          <a:prstGeom prst="roundRect">
            <a:avLst>
              <a:gd fmla="val 18670" name="adj"/>
            </a:avLst>
          </a:prstGeom>
          <a:solidFill>
            <a:srgbClr val="D2DDF9"/>
          </a:solidFill>
          <a:ln cap="flat" cmpd="sng" w="9525">
            <a:solidFill>
              <a:srgbClr val="B8C3D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34" name="Google Shape;234;p29"/>
          <p:cNvSpPr/>
          <p:nvPr/>
        </p:nvSpPr>
        <p:spPr>
          <a:xfrm>
            <a:off x="802719" y="6711315"/>
            <a:ext cx="155615" cy="264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04155"/>
              </a:buClr>
              <a:buSzPts val="2050"/>
              <a:buFont typeface="Alexandria"/>
              <a:buNone/>
            </a:pPr>
            <a:r>
              <a:rPr b="0" i="0" lang="en-US" sz="2050" u="none" cap="none" strike="noStrike">
                <a:solidFill>
                  <a:srgbClr val="404155"/>
                </a:solidFill>
                <a:latin typeface="Alexandria"/>
                <a:ea typeface="Alexandria"/>
                <a:cs typeface="Alexandria"/>
                <a:sym typeface="Alexandria"/>
              </a:rPr>
              <a:t>3</a:t>
            </a:r>
            <a:endParaRPr b="0" i="0" sz="2050" u="none" cap="none" strike="noStrike"/>
          </a:p>
        </p:txBody>
      </p:sp>
      <p:sp>
        <p:nvSpPr>
          <p:cNvPr id="235" name="Google Shape;235;p29"/>
          <p:cNvSpPr/>
          <p:nvPr/>
        </p:nvSpPr>
        <p:spPr>
          <a:xfrm>
            <a:off x="1849279" y="6623328"/>
            <a:ext cx="2385417" cy="27515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6470"/>
              </a:lnSpc>
              <a:spcBef>
                <a:spcPts val="0"/>
              </a:spcBef>
              <a:spcAft>
                <a:spcPts val="0"/>
              </a:spcAft>
              <a:buClr>
                <a:srgbClr val="404155"/>
              </a:buClr>
              <a:buSzPts val="1700"/>
              <a:buFont typeface="Alexandria"/>
              <a:buNone/>
            </a:pPr>
            <a:r>
              <a:rPr b="0" i="0" lang="en-US" sz="1700" u="none" cap="none" strike="noStrike">
                <a:solidFill>
                  <a:srgbClr val="404155"/>
                </a:solidFill>
                <a:latin typeface="Alexandria"/>
                <a:ea typeface="Alexandria"/>
                <a:cs typeface="Alexandria"/>
                <a:sym typeface="Alexandria"/>
              </a:rPr>
              <a:t>Forensic Investigation</a:t>
            </a:r>
            <a:endParaRPr b="0" i="0" sz="1700" u="none" cap="none" strike="noStrike"/>
          </a:p>
        </p:txBody>
      </p:sp>
      <p:sp>
        <p:nvSpPr>
          <p:cNvPr id="236" name="Google Shape;236;p29"/>
          <p:cNvSpPr/>
          <p:nvPr/>
        </p:nvSpPr>
        <p:spPr>
          <a:xfrm>
            <a:off x="1849279" y="7004090"/>
            <a:ext cx="12164735" cy="56340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2962"/>
              </a:lnSpc>
              <a:spcBef>
                <a:spcPts val="0"/>
              </a:spcBef>
              <a:spcAft>
                <a:spcPts val="0"/>
              </a:spcAft>
              <a:buClr>
                <a:srgbClr val="404155"/>
              </a:buClr>
              <a:buSzPts val="1350"/>
              <a:buFont typeface="Nobile"/>
              <a:buNone/>
            </a:pPr>
            <a:r>
              <a:rPr b="0" i="0" lang="en-US" sz="1350" u="none" cap="none" strike="noStrike">
                <a:solidFill>
                  <a:srgbClr val="404155"/>
                </a:solidFill>
                <a:latin typeface="Nobile"/>
                <a:ea typeface="Nobile"/>
                <a:cs typeface="Nobile"/>
                <a:sym typeface="Nobile"/>
              </a:rPr>
              <a:t>A thorough forensic investigation is necessary to gather evidence, trace the source of the attack, and identify any vulnerabilities that were exploited. This helps to strengthen security policies.</a:t>
            </a:r>
            <a:endParaRPr b="0" i="0" sz="1350" u="none" cap="none" strike="noStrike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1" name="Shape 2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2" name="Google Shape;242;p30"/>
          <p:cNvSpPr/>
          <p:nvPr/>
        </p:nvSpPr>
        <p:spPr>
          <a:xfrm>
            <a:off x="793790" y="1792605"/>
            <a:ext cx="12370356" cy="70877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4719"/>
              </a:lnSpc>
              <a:spcBef>
                <a:spcPts val="0"/>
              </a:spcBef>
              <a:spcAft>
                <a:spcPts val="0"/>
              </a:spcAft>
              <a:buClr>
                <a:srgbClr val="1B1B27"/>
              </a:buClr>
              <a:buSzPts val="4450"/>
              <a:buFont typeface="Alexandria"/>
              <a:buNone/>
            </a:pPr>
            <a:r>
              <a:rPr b="0" i="0" lang="en-US" sz="4450" u="none" cap="none" strike="noStrike">
                <a:solidFill>
                  <a:srgbClr val="1B1B27"/>
                </a:solidFill>
                <a:latin typeface="Alexandria"/>
                <a:ea typeface="Alexandria"/>
                <a:cs typeface="Alexandria"/>
                <a:sym typeface="Alexandria"/>
              </a:rPr>
              <a:t>Digital Forensics &amp; Cybercrime Investigation</a:t>
            </a:r>
            <a:endParaRPr b="0" i="0" sz="4450" u="none" cap="none" strike="noStrike"/>
          </a:p>
        </p:txBody>
      </p:sp>
      <p:pic>
        <p:nvPicPr>
          <p:cNvPr descr="preencoded.png" id="243" name="Google Shape;243;p3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01410" y="3100983"/>
            <a:ext cx="3120747" cy="312074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preencoded.png" id="244" name="Google Shape;244;p3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4103608" y="3100983"/>
            <a:ext cx="3120866" cy="312086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preencoded.png" id="245" name="Google Shape;245;p30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7405926" y="3100983"/>
            <a:ext cx="3120747" cy="312074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preencoded.png" id="246" name="Google Shape;246;p30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10708124" y="3100983"/>
            <a:ext cx="3120866" cy="312086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Google Shape;252;p31"/>
          <p:cNvSpPr/>
          <p:nvPr/>
        </p:nvSpPr>
        <p:spPr>
          <a:xfrm>
            <a:off x="793790" y="965954"/>
            <a:ext cx="8826103" cy="70877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4719"/>
              </a:lnSpc>
              <a:spcBef>
                <a:spcPts val="0"/>
              </a:spcBef>
              <a:spcAft>
                <a:spcPts val="0"/>
              </a:spcAft>
              <a:buClr>
                <a:srgbClr val="1B1B27"/>
              </a:buClr>
              <a:buSzPts val="4450"/>
              <a:buFont typeface="Alexandria"/>
              <a:buNone/>
            </a:pPr>
            <a:r>
              <a:rPr b="0" i="0" lang="en-US" sz="4450" u="none" cap="none" strike="noStrike">
                <a:solidFill>
                  <a:srgbClr val="1B1B27"/>
                </a:solidFill>
                <a:latin typeface="Alexandria"/>
                <a:ea typeface="Alexandria"/>
                <a:cs typeface="Alexandria"/>
                <a:sym typeface="Alexandria"/>
              </a:rPr>
              <a:t>Emerging Cybersecurity Trends</a:t>
            </a:r>
            <a:endParaRPr b="0" i="0" sz="4450" u="none" cap="none" strike="noStrike"/>
          </a:p>
        </p:txBody>
      </p:sp>
      <p:pic>
        <p:nvPicPr>
          <p:cNvPr descr="preencoded.png" id="253" name="Google Shape;253;p3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93790" y="2128361"/>
            <a:ext cx="4120753" cy="2546747"/>
          </a:xfrm>
          <a:prstGeom prst="rect">
            <a:avLst/>
          </a:prstGeom>
          <a:noFill/>
          <a:ln>
            <a:noFill/>
          </a:ln>
        </p:spPr>
      </p:pic>
      <p:sp>
        <p:nvSpPr>
          <p:cNvPr id="254" name="Google Shape;254;p31"/>
          <p:cNvSpPr/>
          <p:nvPr/>
        </p:nvSpPr>
        <p:spPr>
          <a:xfrm>
            <a:off x="793790" y="4958596"/>
            <a:ext cx="3374946" cy="35433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404155"/>
              </a:buClr>
              <a:buSzPts val="2200"/>
              <a:buFont typeface="Alexandria"/>
              <a:buNone/>
            </a:pPr>
            <a:r>
              <a:rPr b="0" i="0" lang="en-US" sz="2200" u="none" cap="none" strike="noStrike">
                <a:solidFill>
                  <a:srgbClr val="404155"/>
                </a:solidFill>
                <a:latin typeface="Alexandria"/>
                <a:ea typeface="Alexandria"/>
                <a:cs typeface="Alexandria"/>
                <a:sym typeface="Alexandria"/>
              </a:rPr>
              <a:t>Quantum Cryptography</a:t>
            </a:r>
            <a:endParaRPr b="0" i="0" sz="2200" u="none" cap="none" strike="noStrike"/>
          </a:p>
        </p:txBody>
      </p:sp>
      <p:sp>
        <p:nvSpPr>
          <p:cNvPr id="255" name="Google Shape;255;p31"/>
          <p:cNvSpPr/>
          <p:nvPr/>
        </p:nvSpPr>
        <p:spPr>
          <a:xfrm>
            <a:off x="793790" y="5449014"/>
            <a:ext cx="4120753" cy="181451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2857"/>
              </a:lnSpc>
              <a:spcBef>
                <a:spcPts val="0"/>
              </a:spcBef>
              <a:spcAft>
                <a:spcPts val="0"/>
              </a:spcAft>
              <a:buClr>
                <a:srgbClr val="404155"/>
              </a:buClr>
              <a:buSzPts val="1750"/>
              <a:buFont typeface="Nobile"/>
              <a:buNone/>
            </a:pPr>
            <a:r>
              <a:rPr b="0" i="0" lang="en-US" sz="1750" u="none" cap="none" strike="noStrike">
                <a:solidFill>
                  <a:srgbClr val="404155"/>
                </a:solidFill>
                <a:latin typeface="Nobile"/>
                <a:ea typeface="Nobile"/>
                <a:cs typeface="Nobile"/>
                <a:sym typeface="Nobile"/>
              </a:rPr>
              <a:t>Quantum cryptography uses the principles of quantum mechanics to create unbreakable encryption methods, enhancing data security and privacy.</a:t>
            </a:r>
            <a:endParaRPr b="0" i="0" sz="1750" u="none" cap="none" strike="noStrike"/>
          </a:p>
        </p:txBody>
      </p:sp>
      <p:pic>
        <p:nvPicPr>
          <p:cNvPr descr="preencoded.png" id="256" name="Google Shape;256;p3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5254704" y="2128361"/>
            <a:ext cx="4120872" cy="2546866"/>
          </a:xfrm>
          <a:prstGeom prst="rect">
            <a:avLst/>
          </a:prstGeom>
          <a:noFill/>
          <a:ln>
            <a:noFill/>
          </a:ln>
        </p:spPr>
      </p:pic>
      <p:sp>
        <p:nvSpPr>
          <p:cNvPr id="257" name="Google Shape;257;p31"/>
          <p:cNvSpPr/>
          <p:nvPr/>
        </p:nvSpPr>
        <p:spPr>
          <a:xfrm>
            <a:off x="5254704" y="4958715"/>
            <a:ext cx="2835235" cy="35433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404155"/>
              </a:buClr>
              <a:buSzPts val="2200"/>
              <a:buFont typeface="Alexandria"/>
              <a:buNone/>
            </a:pPr>
            <a:r>
              <a:rPr b="0" i="0" lang="en-US" sz="2200" u="none" cap="none" strike="noStrike">
                <a:solidFill>
                  <a:srgbClr val="404155"/>
                </a:solidFill>
                <a:latin typeface="Alexandria"/>
                <a:ea typeface="Alexandria"/>
                <a:cs typeface="Alexandria"/>
                <a:sym typeface="Alexandria"/>
              </a:rPr>
              <a:t>Blockchain Security</a:t>
            </a:r>
            <a:endParaRPr b="0" i="0" sz="2200" u="none" cap="none" strike="noStrike"/>
          </a:p>
        </p:txBody>
      </p:sp>
      <p:sp>
        <p:nvSpPr>
          <p:cNvPr id="258" name="Google Shape;258;p31"/>
          <p:cNvSpPr/>
          <p:nvPr/>
        </p:nvSpPr>
        <p:spPr>
          <a:xfrm>
            <a:off x="5254704" y="5449133"/>
            <a:ext cx="4120872" cy="181451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2857"/>
              </a:lnSpc>
              <a:spcBef>
                <a:spcPts val="0"/>
              </a:spcBef>
              <a:spcAft>
                <a:spcPts val="0"/>
              </a:spcAft>
              <a:buClr>
                <a:srgbClr val="404155"/>
              </a:buClr>
              <a:buSzPts val="1750"/>
              <a:buFont typeface="Nobile"/>
              <a:buNone/>
            </a:pPr>
            <a:r>
              <a:rPr b="0" i="0" lang="en-US" sz="1750" u="none" cap="none" strike="noStrike">
                <a:solidFill>
                  <a:srgbClr val="404155"/>
                </a:solidFill>
                <a:latin typeface="Nobile"/>
                <a:ea typeface="Nobile"/>
                <a:cs typeface="Nobile"/>
                <a:sym typeface="Nobile"/>
              </a:rPr>
              <a:t>Blockchain technology offers a decentralized and secure ledger system, preventing data tampering and enhancing trust in digital transactions.</a:t>
            </a:r>
            <a:endParaRPr b="0" i="0" sz="1750" u="none" cap="none" strike="noStrike"/>
          </a:p>
        </p:txBody>
      </p:sp>
      <p:pic>
        <p:nvPicPr>
          <p:cNvPr descr="preencoded.png" id="259" name="Google Shape;259;p31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9715738" y="2128361"/>
            <a:ext cx="4120753" cy="2546747"/>
          </a:xfrm>
          <a:prstGeom prst="rect">
            <a:avLst/>
          </a:prstGeom>
          <a:noFill/>
          <a:ln>
            <a:noFill/>
          </a:ln>
        </p:spPr>
      </p:pic>
      <p:sp>
        <p:nvSpPr>
          <p:cNvPr id="260" name="Google Shape;260;p31"/>
          <p:cNvSpPr/>
          <p:nvPr/>
        </p:nvSpPr>
        <p:spPr>
          <a:xfrm>
            <a:off x="9715738" y="4958596"/>
            <a:ext cx="3586043" cy="35433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404155"/>
              </a:buClr>
              <a:buSzPts val="2200"/>
              <a:buFont typeface="Alexandria"/>
              <a:buNone/>
            </a:pPr>
            <a:r>
              <a:rPr b="0" i="0" lang="en-US" sz="2200" u="none" cap="none" strike="noStrike">
                <a:solidFill>
                  <a:srgbClr val="404155"/>
                </a:solidFill>
                <a:latin typeface="Alexandria"/>
                <a:ea typeface="Alexandria"/>
                <a:cs typeface="Alexandria"/>
                <a:sym typeface="Alexandria"/>
              </a:rPr>
              <a:t>Biometric Authentication</a:t>
            </a:r>
            <a:endParaRPr b="0" i="0" sz="2200" u="none" cap="none" strike="noStrike"/>
          </a:p>
        </p:txBody>
      </p:sp>
      <p:sp>
        <p:nvSpPr>
          <p:cNvPr id="261" name="Google Shape;261;p31"/>
          <p:cNvSpPr/>
          <p:nvPr/>
        </p:nvSpPr>
        <p:spPr>
          <a:xfrm>
            <a:off x="9715738" y="5449014"/>
            <a:ext cx="4120753" cy="181451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2857"/>
              </a:lnSpc>
              <a:spcBef>
                <a:spcPts val="0"/>
              </a:spcBef>
              <a:spcAft>
                <a:spcPts val="0"/>
              </a:spcAft>
              <a:buClr>
                <a:srgbClr val="404155"/>
              </a:buClr>
              <a:buSzPts val="1750"/>
              <a:buFont typeface="Nobile"/>
              <a:buNone/>
            </a:pPr>
            <a:r>
              <a:rPr b="0" i="0" lang="en-US" sz="1750" u="none" cap="none" strike="noStrike">
                <a:solidFill>
                  <a:srgbClr val="404155"/>
                </a:solidFill>
                <a:latin typeface="Nobile"/>
                <a:ea typeface="Nobile"/>
                <a:cs typeface="Nobile"/>
                <a:sym typeface="Nobile"/>
              </a:rPr>
              <a:t>Biometric authentication techniques, such as fingerprint, facial, and iris recognition, provide robust and secure identity verification methods for accessing systems.</a:t>
            </a:r>
            <a:endParaRPr b="0" i="0" sz="1750" u="none" cap="none" strike="noStrike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6" name="Shape 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Google Shape;267;p32"/>
          <p:cNvSpPr/>
          <p:nvPr/>
        </p:nvSpPr>
        <p:spPr>
          <a:xfrm>
            <a:off x="793790" y="2358509"/>
            <a:ext cx="11205805" cy="70877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4719"/>
              </a:lnSpc>
              <a:spcBef>
                <a:spcPts val="0"/>
              </a:spcBef>
              <a:spcAft>
                <a:spcPts val="0"/>
              </a:spcAft>
              <a:buClr>
                <a:srgbClr val="1B1B27"/>
              </a:buClr>
              <a:buSzPts val="4450"/>
              <a:buFont typeface="Alexandria"/>
              <a:buNone/>
            </a:pPr>
            <a:r>
              <a:rPr b="0" i="0" lang="en-US" sz="4450" u="none" cap="none" strike="noStrike">
                <a:solidFill>
                  <a:srgbClr val="1B1B27"/>
                </a:solidFill>
                <a:latin typeface="Alexandria"/>
                <a:ea typeface="Alexandria"/>
                <a:cs typeface="Alexandria"/>
                <a:sym typeface="Alexandria"/>
              </a:rPr>
              <a:t>Case Study: UIDAI Aadhaar Data Breach</a:t>
            </a:r>
            <a:endParaRPr b="0" i="0" sz="4450" u="none" cap="none" strike="noStrike"/>
          </a:p>
        </p:txBody>
      </p:sp>
      <p:sp>
        <p:nvSpPr>
          <p:cNvPr id="268" name="Google Shape;268;p32"/>
          <p:cNvSpPr/>
          <p:nvPr/>
        </p:nvSpPr>
        <p:spPr>
          <a:xfrm>
            <a:off x="793790" y="3634264"/>
            <a:ext cx="2835235" cy="35433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1B1B27"/>
              </a:buClr>
              <a:buSzPts val="2200"/>
              <a:buFont typeface="Alexandria"/>
              <a:buNone/>
            </a:pPr>
            <a:r>
              <a:rPr b="0" i="0" lang="en-US" sz="2200" u="none" cap="none" strike="noStrike">
                <a:solidFill>
                  <a:srgbClr val="1B1B27"/>
                </a:solidFill>
                <a:latin typeface="Alexandria"/>
                <a:ea typeface="Alexandria"/>
                <a:cs typeface="Alexandria"/>
                <a:sym typeface="Alexandria"/>
              </a:rPr>
              <a:t>Security Lapse</a:t>
            </a:r>
            <a:endParaRPr b="0" i="0" sz="2200" u="none" cap="none" strike="noStrike"/>
          </a:p>
        </p:txBody>
      </p:sp>
      <p:sp>
        <p:nvSpPr>
          <p:cNvPr id="269" name="Google Shape;269;p32"/>
          <p:cNvSpPr/>
          <p:nvPr/>
        </p:nvSpPr>
        <p:spPr>
          <a:xfrm>
            <a:off x="793790" y="4215408"/>
            <a:ext cx="6244709" cy="108870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2857"/>
              </a:lnSpc>
              <a:spcBef>
                <a:spcPts val="0"/>
              </a:spcBef>
              <a:spcAft>
                <a:spcPts val="0"/>
              </a:spcAft>
              <a:buClr>
                <a:srgbClr val="404155"/>
              </a:buClr>
              <a:buSzPts val="1750"/>
              <a:buFont typeface="Nobile"/>
              <a:buNone/>
            </a:pPr>
            <a:r>
              <a:rPr b="0" i="0" lang="en-US" sz="1750" u="none" cap="none" strike="noStrike">
                <a:solidFill>
                  <a:srgbClr val="404155"/>
                </a:solidFill>
                <a:latin typeface="Nobile"/>
                <a:ea typeface="Nobile"/>
                <a:cs typeface="Nobile"/>
                <a:sym typeface="Nobile"/>
              </a:rPr>
              <a:t>A security lapse exposed the Aadhaar data of millions of Indians, highlighting the importance of robust data protection measures and ethical data handling practices.</a:t>
            </a:r>
            <a:endParaRPr b="0" i="0" sz="1750" u="none" cap="none" strike="noStrike"/>
          </a:p>
        </p:txBody>
      </p:sp>
      <p:sp>
        <p:nvSpPr>
          <p:cNvPr id="270" name="Google Shape;270;p32"/>
          <p:cNvSpPr/>
          <p:nvPr/>
        </p:nvSpPr>
        <p:spPr>
          <a:xfrm>
            <a:off x="7599521" y="3634264"/>
            <a:ext cx="2835235" cy="35433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1B1B27"/>
              </a:buClr>
              <a:buSzPts val="2200"/>
              <a:buFont typeface="Alexandria"/>
              <a:buNone/>
            </a:pPr>
            <a:r>
              <a:rPr b="0" i="0" lang="en-US" sz="2200" u="none" cap="none" strike="noStrike">
                <a:solidFill>
                  <a:srgbClr val="1B1B27"/>
                </a:solidFill>
                <a:latin typeface="Alexandria"/>
                <a:ea typeface="Alexandria"/>
                <a:cs typeface="Alexandria"/>
                <a:sym typeface="Alexandria"/>
              </a:rPr>
              <a:t>Lessons Learned</a:t>
            </a:r>
            <a:endParaRPr b="0" i="0" sz="2200" u="none" cap="none" strike="noStrike"/>
          </a:p>
        </p:txBody>
      </p:sp>
      <p:sp>
        <p:nvSpPr>
          <p:cNvPr id="271" name="Google Shape;271;p32"/>
          <p:cNvSpPr/>
          <p:nvPr/>
        </p:nvSpPr>
        <p:spPr>
          <a:xfrm>
            <a:off x="7599521" y="4215408"/>
            <a:ext cx="6244709" cy="145161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2857"/>
              </a:lnSpc>
              <a:spcBef>
                <a:spcPts val="0"/>
              </a:spcBef>
              <a:spcAft>
                <a:spcPts val="0"/>
              </a:spcAft>
              <a:buClr>
                <a:srgbClr val="404155"/>
              </a:buClr>
              <a:buSzPts val="1750"/>
              <a:buFont typeface="Nobile"/>
              <a:buNone/>
            </a:pPr>
            <a:r>
              <a:rPr b="0" i="0" lang="en-US" sz="1750" u="none" cap="none" strike="noStrike">
                <a:solidFill>
                  <a:srgbClr val="404155"/>
                </a:solidFill>
                <a:latin typeface="Nobile"/>
                <a:ea typeface="Nobile"/>
                <a:cs typeface="Nobile"/>
                <a:sym typeface="Nobile"/>
              </a:rPr>
              <a:t>The incident highlighted the vulnerability of large databases and the need for strong security protocols, encryption, and continuous monitoring to prevent such breaches.</a:t>
            </a:r>
            <a:endParaRPr b="0" i="0" sz="1750" u="none" cap="none" strike="noStrike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6" name="Shape 2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277" name="Google Shape;277;p3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144000" y="0"/>
            <a:ext cx="5486400" cy="8229600"/>
          </a:xfrm>
          <a:prstGeom prst="rect">
            <a:avLst/>
          </a:prstGeom>
          <a:noFill/>
          <a:ln>
            <a:noFill/>
          </a:ln>
        </p:spPr>
      </p:pic>
      <p:sp>
        <p:nvSpPr>
          <p:cNvPr id="278" name="Google Shape;278;p33"/>
          <p:cNvSpPr/>
          <p:nvPr/>
        </p:nvSpPr>
        <p:spPr>
          <a:xfrm>
            <a:off x="749379" y="928092"/>
            <a:ext cx="5353407" cy="66913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1B1B27"/>
              </a:buClr>
              <a:buSzPts val="4200"/>
              <a:buFont typeface="Alexandria"/>
              <a:buNone/>
            </a:pPr>
            <a:r>
              <a:rPr b="0" i="0" lang="en-US" sz="4200" u="none" cap="none" strike="noStrike">
                <a:solidFill>
                  <a:srgbClr val="1B1B27"/>
                </a:solidFill>
                <a:latin typeface="Alexandria"/>
                <a:ea typeface="Alexandria"/>
                <a:cs typeface="Alexandria"/>
                <a:sym typeface="Alexandria"/>
              </a:rPr>
              <a:t>Recommendations</a:t>
            </a:r>
            <a:endParaRPr b="0" i="0" sz="4200" u="none" cap="none" strike="noStrike"/>
          </a:p>
        </p:txBody>
      </p:sp>
      <p:sp>
        <p:nvSpPr>
          <p:cNvPr id="279" name="Google Shape;279;p33"/>
          <p:cNvSpPr/>
          <p:nvPr/>
        </p:nvSpPr>
        <p:spPr>
          <a:xfrm>
            <a:off x="749379" y="2159198"/>
            <a:ext cx="481727" cy="481727"/>
          </a:xfrm>
          <a:prstGeom prst="roundRect">
            <a:avLst>
              <a:gd fmla="val 18670" name="adj"/>
            </a:avLst>
          </a:prstGeom>
          <a:solidFill>
            <a:srgbClr val="D2DDF9"/>
          </a:solidFill>
          <a:ln cap="flat" cmpd="sng" w="9525">
            <a:solidFill>
              <a:srgbClr val="B8C3D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0" name="Google Shape;280;p33"/>
          <p:cNvSpPr/>
          <p:nvPr/>
        </p:nvSpPr>
        <p:spPr>
          <a:xfrm>
            <a:off x="929997" y="2239447"/>
            <a:ext cx="120491" cy="32123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04155"/>
              </a:buClr>
              <a:buSzPts val="2500"/>
              <a:buFont typeface="Alexandria"/>
              <a:buNone/>
            </a:pPr>
            <a:r>
              <a:rPr b="0" i="0" lang="en-US" sz="2500" u="none" cap="none" strike="noStrike">
                <a:solidFill>
                  <a:srgbClr val="404155"/>
                </a:solidFill>
                <a:latin typeface="Alexandria"/>
                <a:ea typeface="Alexandria"/>
                <a:cs typeface="Alexandria"/>
                <a:sym typeface="Alexandria"/>
              </a:rPr>
              <a:t>1</a:t>
            </a:r>
            <a:endParaRPr b="0" i="0" sz="2500" u="none" cap="none" strike="noStrike"/>
          </a:p>
        </p:txBody>
      </p:sp>
      <p:sp>
        <p:nvSpPr>
          <p:cNvPr id="281" name="Google Shape;281;p33"/>
          <p:cNvSpPr/>
          <p:nvPr/>
        </p:nvSpPr>
        <p:spPr>
          <a:xfrm>
            <a:off x="1445181" y="2159198"/>
            <a:ext cx="3019782" cy="66913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3809"/>
              </a:lnSpc>
              <a:spcBef>
                <a:spcPts val="0"/>
              </a:spcBef>
              <a:spcAft>
                <a:spcPts val="0"/>
              </a:spcAft>
              <a:buClr>
                <a:srgbClr val="404155"/>
              </a:buClr>
              <a:buSzPts val="2100"/>
              <a:buFont typeface="Alexandria"/>
              <a:buNone/>
            </a:pPr>
            <a:r>
              <a:rPr b="0" i="0" lang="en-US" sz="2100" u="none" cap="none" strike="noStrike">
                <a:solidFill>
                  <a:srgbClr val="404155"/>
                </a:solidFill>
                <a:latin typeface="Alexandria"/>
                <a:ea typeface="Alexandria"/>
                <a:cs typeface="Alexandria"/>
                <a:sym typeface="Alexandria"/>
              </a:rPr>
              <a:t>Cybersecurity Awareness Programs</a:t>
            </a:r>
            <a:endParaRPr b="0" i="0" sz="2100" u="none" cap="none" strike="noStrike"/>
          </a:p>
        </p:txBody>
      </p:sp>
      <p:sp>
        <p:nvSpPr>
          <p:cNvPr id="282" name="Google Shape;282;p33"/>
          <p:cNvSpPr/>
          <p:nvPr/>
        </p:nvSpPr>
        <p:spPr>
          <a:xfrm>
            <a:off x="1445181" y="2956798"/>
            <a:ext cx="3019782" cy="239863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0606"/>
              </a:lnSpc>
              <a:spcBef>
                <a:spcPts val="0"/>
              </a:spcBef>
              <a:spcAft>
                <a:spcPts val="0"/>
              </a:spcAft>
              <a:buClr>
                <a:srgbClr val="404155"/>
              </a:buClr>
              <a:buSzPts val="1650"/>
              <a:buFont typeface="Nobile"/>
              <a:buNone/>
            </a:pPr>
            <a:r>
              <a:rPr b="0" i="0" lang="en-US" sz="1650" u="none" cap="none" strike="noStrike">
                <a:solidFill>
                  <a:srgbClr val="404155"/>
                </a:solidFill>
                <a:latin typeface="Nobile"/>
                <a:ea typeface="Nobile"/>
                <a:cs typeface="Nobile"/>
                <a:sym typeface="Nobile"/>
              </a:rPr>
              <a:t>Investing in cybersecurity awareness programs for employees, individuals, and businesses is essential to promote responsible online behavior and mitigate the risk of cyberattacks.</a:t>
            </a:r>
            <a:endParaRPr b="0" i="0" sz="1650" u="none" cap="none" strike="noStrike"/>
          </a:p>
        </p:txBody>
      </p:sp>
      <p:sp>
        <p:nvSpPr>
          <p:cNvPr id="283" name="Google Shape;283;p33"/>
          <p:cNvSpPr/>
          <p:nvPr/>
        </p:nvSpPr>
        <p:spPr>
          <a:xfrm>
            <a:off x="4679037" y="2159198"/>
            <a:ext cx="481727" cy="481727"/>
          </a:xfrm>
          <a:prstGeom prst="roundRect">
            <a:avLst>
              <a:gd fmla="val 18670" name="adj"/>
            </a:avLst>
          </a:prstGeom>
          <a:solidFill>
            <a:srgbClr val="D2DDF9"/>
          </a:solidFill>
          <a:ln cap="flat" cmpd="sng" w="9525">
            <a:solidFill>
              <a:srgbClr val="B8C3D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4" name="Google Shape;284;p33"/>
          <p:cNvSpPr/>
          <p:nvPr/>
        </p:nvSpPr>
        <p:spPr>
          <a:xfrm>
            <a:off x="4825960" y="2239447"/>
            <a:ext cx="187881" cy="32123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04155"/>
              </a:buClr>
              <a:buSzPts val="2500"/>
              <a:buFont typeface="Alexandria"/>
              <a:buNone/>
            </a:pPr>
            <a:r>
              <a:rPr b="0" i="0" lang="en-US" sz="2500" u="none" cap="none" strike="noStrike">
                <a:solidFill>
                  <a:srgbClr val="404155"/>
                </a:solidFill>
                <a:latin typeface="Alexandria"/>
                <a:ea typeface="Alexandria"/>
                <a:cs typeface="Alexandria"/>
                <a:sym typeface="Alexandria"/>
              </a:rPr>
              <a:t>2</a:t>
            </a:r>
            <a:endParaRPr b="0" i="0" sz="2500" u="none" cap="none" strike="noStrike"/>
          </a:p>
        </p:txBody>
      </p:sp>
      <p:sp>
        <p:nvSpPr>
          <p:cNvPr id="285" name="Google Shape;285;p33"/>
          <p:cNvSpPr/>
          <p:nvPr/>
        </p:nvSpPr>
        <p:spPr>
          <a:xfrm>
            <a:off x="5374838" y="2159198"/>
            <a:ext cx="3019782" cy="66913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3809"/>
              </a:lnSpc>
              <a:spcBef>
                <a:spcPts val="0"/>
              </a:spcBef>
              <a:spcAft>
                <a:spcPts val="0"/>
              </a:spcAft>
              <a:buClr>
                <a:srgbClr val="404155"/>
              </a:buClr>
              <a:buSzPts val="2100"/>
              <a:buFont typeface="Alexandria"/>
              <a:buNone/>
            </a:pPr>
            <a:r>
              <a:rPr b="0" i="0" lang="en-US" sz="2100" u="none" cap="none" strike="noStrike">
                <a:solidFill>
                  <a:srgbClr val="404155"/>
                </a:solidFill>
                <a:latin typeface="Alexandria"/>
                <a:ea typeface="Alexandria"/>
                <a:cs typeface="Alexandria"/>
                <a:sym typeface="Alexandria"/>
              </a:rPr>
              <a:t>AI-Driven Security Monitoring</a:t>
            </a:r>
            <a:endParaRPr b="0" i="0" sz="2100" u="none" cap="none" strike="noStrike"/>
          </a:p>
        </p:txBody>
      </p:sp>
      <p:sp>
        <p:nvSpPr>
          <p:cNvPr id="286" name="Google Shape;286;p33"/>
          <p:cNvSpPr/>
          <p:nvPr/>
        </p:nvSpPr>
        <p:spPr>
          <a:xfrm>
            <a:off x="5374838" y="2956798"/>
            <a:ext cx="3019782" cy="239863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0606"/>
              </a:lnSpc>
              <a:spcBef>
                <a:spcPts val="0"/>
              </a:spcBef>
              <a:spcAft>
                <a:spcPts val="0"/>
              </a:spcAft>
              <a:buClr>
                <a:srgbClr val="404155"/>
              </a:buClr>
              <a:buSzPts val="1650"/>
              <a:buFont typeface="Nobile"/>
              <a:buNone/>
            </a:pPr>
            <a:r>
              <a:rPr b="0" i="0" lang="en-US" sz="1650" u="none" cap="none" strike="noStrike">
                <a:solidFill>
                  <a:srgbClr val="404155"/>
                </a:solidFill>
                <a:latin typeface="Nobile"/>
                <a:ea typeface="Nobile"/>
                <a:cs typeface="Nobile"/>
                <a:sym typeface="Nobile"/>
              </a:rPr>
              <a:t>Adopting AI-powered security monitoring tools can automate threat detection, identify anomalies, and enable proactive cybersecurity measures to address emerging threats.</a:t>
            </a:r>
            <a:endParaRPr b="0" i="0" sz="1650" u="none" cap="none" strike="noStrike"/>
          </a:p>
        </p:txBody>
      </p:sp>
      <p:sp>
        <p:nvSpPr>
          <p:cNvPr id="287" name="Google Shape;287;p33"/>
          <p:cNvSpPr/>
          <p:nvPr/>
        </p:nvSpPr>
        <p:spPr>
          <a:xfrm>
            <a:off x="749379" y="5810369"/>
            <a:ext cx="481727" cy="481727"/>
          </a:xfrm>
          <a:prstGeom prst="roundRect">
            <a:avLst>
              <a:gd fmla="val 18670" name="adj"/>
            </a:avLst>
          </a:prstGeom>
          <a:solidFill>
            <a:srgbClr val="D2DDF9"/>
          </a:solidFill>
          <a:ln cap="flat" cmpd="sng" w="9525">
            <a:solidFill>
              <a:srgbClr val="B8C3D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288" name="Google Shape;288;p33"/>
          <p:cNvSpPr/>
          <p:nvPr/>
        </p:nvSpPr>
        <p:spPr>
          <a:xfrm>
            <a:off x="895588" y="5890617"/>
            <a:ext cx="189190" cy="32123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04155"/>
              </a:buClr>
              <a:buSzPts val="2500"/>
              <a:buFont typeface="Alexandria"/>
              <a:buNone/>
            </a:pPr>
            <a:r>
              <a:rPr b="0" i="0" lang="en-US" sz="2500" u="none" cap="none" strike="noStrike">
                <a:solidFill>
                  <a:srgbClr val="404155"/>
                </a:solidFill>
                <a:latin typeface="Alexandria"/>
                <a:ea typeface="Alexandria"/>
                <a:cs typeface="Alexandria"/>
                <a:sym typeface="Alexandria"/>
              </a:rPr>
              <a:t>3</a:t>
            </a:r>
            <a:endParaRPr b="0" i="0" sz="2500" u="none" cap="none" strike="noStrike"/>
          </a:p>
        </p:txBody>
      </p:sp>
      <p:sp>
        <p:nvSpPr>
          <p:cNvPr id="289" name="Google Shape;289;p33"/>
          <p:cNvSpPr/>
          <p:nvPr/>
        </p:nvSpPr>
        <p:spPr>
          <a:xfrm>
            <a:off x="1445181" y="5810369"/>
            <a:ext cx="4479846" cy="33456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3809"/>
              </a:lnSpc>
              <a:spcBef>
                <a:spcPts val="0"/>
              </a:spcBef>
              <a:spcAft>
                <a:spcPts val="0"/>
              </a:spcAft>
              <a:buClr>
                <a:srgbClr val="404155"/>
              </a:buClr>
              <a:buSzPts val="2100"/>
              <a:buFont typeface="Alexandria"/>
              <a:buNone/>
            </a:pPr>
            <a:r>
              <a:rPr b="0" i="0" lang="en-US" sz="2100" u="none" cap="none" strike="noStrike">
                <a:solidFill>
                  <a:srgbClr val="404155"/>
                </a:solidFill>
                <a:latin typeface="Alexandria"/>
                <a:ea typeface="Alexandria"/>
                <a:cs typeface="Alexandria"/>
                <a:sym typeface="Alexandria"/>
              </a:rPr>
              <a:t>Strengthen Cybersecurity Policies</a:t>
            </a:r>
            <a:endParaRPr b="0" i="0" sz="2100" u="none" cap="none" strike="noStrike"/>
          </a:p>
        </p:txBody>
      </p:sp>
      <p:sp>
        <p:nvSpPr>
          <p:cNvPr id="290" name="Google Shape;290;p33"/>
          <p:cNvSpPr/>
          <p:nvPr/>
        </p:nvSpPr>
        <p:spPr>
          <a:xfrm>
            <a:off x="1445181" y="6273403"/>
            <a:ext cx="6949440" cy="102798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0606"/>
              </a:lnSpc>
              <a:spcBef>
                <a:spcPts val="0"/>
              </a:spcBef>
              <a:spcAft>
                <a:spcPts val="0"/>
              </a:spcAft>
              <a:buClr>
                <a:srgbClr val="404155"/>
              </a:buClr>
              <a:buSzPts val="1650"/>
              <a:buFont typeface="Nobile"/>
              <a:buNone/>
            </a:pPr>
            <a:r>
              <a:rPr b="0" i="0" lang="en-US" sz="1650" u="none" cap="none" strike="noStrike">
                <a:solidFill>
                  <a:srgbClr val="404155"/>
                </a:solidFill>
                <a:latin typeface="Nobile"/>
                <a:ea typeface="Nobile"/>
                <a:cs typeface="Nobile"/>
                <a:sym typeface="Nobile"/>
              </a:rPr>
              <a:t>Organizations should strengthen their cybersecurity policies and procedures, implementing best practices for data protection, access control, and incident response.</a:t>
            </a:r>
            <a:endParaRPr b="0" i="0" sz="1650" u="none" cap="none" strike="noStrike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5" name="Shape 2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296" name="Google Shape;296;p3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144000" y="0"/>
            <a:ext cx="5486400" cy="8229600"/>
          </a:xfrm>
          <a:prstGeom prst="rect">
            <a:avLst/>
          </a:prstGeom>
          <a:noFill/>
          <a:ln>
            <a:noFill/>
          </a:ln>
        </p:spPr>
      </p:pic>
      <p:sp>
        <p:nvSpPr>
          <p:cNvPr id="297" name="Google Shape;297;p34"/>
          <p:cNvSpPr/>
          <p:nvPr/>
        </p:nvSpPr>
        <p:spPr>
          <a:xfrm>
            <a:off x="793790" y="2683073"/>
            <a:ext cx="5670590" cy="70877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4719"/>
              </a:lnSpc>
              <a:spcBef>
                <a:spcPts val="0"/>
              </a:spcBef>
              <a:spcAft>
                <a:spcPts val="0"/>
              </a:spcAft>
              <a:buClr>
                <a:srgbClr val="1B1B27"/>
              </a:buClr>
              <a:buSzPts val="4450"/>
              <a:buFont typeface="Alexandria"/>
              <a:buNone/>
            </a:pPr>
            <a:r>
              <a:rPr b="0" i="0" lang="en-US" sz="4450" u="none" cap="none" strike="noStrike">
                <a:solidFill>
                  <a:srgbClr val="1B1B27"/>
                </a:solidFill>
                <a:latin typeface="Alexandria"/>
                <a:ea typeface="Alexandria"/>
                <a:cs typeface="Alexandria"/>
                <a:sym typeface="Alexandria"/>
              </a:rPr>
              <a:t>Q&amp;A Session</a:t>
            </a:r>
            <a:endParaRPr b="0" i="0" sz="4450" u="none" cap="none" strike="noStrike"/>
          </a:p>
        </p:txBody>
      </p:sp>
      <p:sp>
        <p:nvSpPr>
          <p:cNvPr id="298" name="Google Shape;298;p34"/>
          <p:cNvSpPr/>
          <p:nvPr/>
        </p:nvSpPr>
        <p:spPr>
          <a:xfrm>
            <a:off x="793790" y="3732014"/>
            <a:ext cx="7556421" cy="181451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2857"/>
              </a:lnSpc>
              <a:spcBef>
                <a:spcPts val="0"/>
              </a:spcBef>
              <a:spcAft>
                <a:spcPts val="0"/>
              </a:spcAft>
              <a:buClr>
                <a:srgbClr val="404155"/>
              </a:buClr>
              <a:buSzPts val="1750"/>
              <a:buFont typeface="Nobile"/>
              <a:buNone/>
            </a:pPr>
            <a:r>
              <a:rPr b="0" i="0" lang="en-US" sz="1750" u="none" cap="none" strike="noStrike">
                <a:solidFill>
                  <a:srgbClr val="404155"/>
                </a:solidFill>
                <a:latin typeface="Nobile"/>
                <a:ea typeface="Nobile"/>
                <a:cs typeface="Nobile"/>
                <a:sym typeface="Nobile"/>
              </a:rPr>
              <a:t>This presentation provides a comprehensive overview of the importance of cybersecurity in Digital India. We encourage you to ask questions and share your insights during the Q&amp;A session. Together, we can strive to create a more secure and resilient digital landscape in India.</a:t>
            </a:r>
            <a:endParaRPr b="0" i="0" sz="1750" u="none" cap="none" strike="noStrike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4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20"/>
          <p:cNvSpPr/>
          <p:nvPr/>
        </p:nvSpPr>
        <p:spPr>
          <a:xfrm>
            <a:off x="793790" y="2479000"/>
            <a:ext cx="5670590" cy="70877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4719"/>
              </a:lnSpc>
              <a:spcBef>
                <a:spcPts val="0"/>
              </a:spcBef>
              <a:spcAft>
                <a:spcPts val="0"/>
              </a:spcAft>
              <a:buClr>
                <a:srgbClr val="1B1B27"/>
              </a:buClr>
              <a:buSzPts val="4450"/>
              <a:buFont typeface="Alexandria"/>
              <a:buNone/>
            </a:pPr>
            <a:r>
              <a:rPr b="0" i="0" lang="en-US" sz="4450" u="none" cap="none" strike="noStrike">
                <a:solidFill>
                  <a:srgbClr val="1B1B27"/>
                </a:solidFill>
                <a:latin typeface="Alexandria"/>
                <a:ea typeface="Alexandria"/>
                <a:cs typeface="Alexandria"/>
                <a:sym typeface="Alexandria"/>
              </a:rPr>
              <a:t>Introduction</a:t>
            </a:r>
            <a:endParaRPr b="0" i="0" sz="4450" u="none" cap="none" strike="noStrike"/>
          </a:p>
        </p:txBody>
      </p:sp>
      <p:sp>
        <p:nvSpPr>
          <p:cNvPr id="76" name="Google Shape;76;p20"/>
          <p:cNvSpPr/>
          <p:nvPr/>
        </p:nvSpPr>
        <p:spPr>
          <a:xfrm>
            <a:off x="793790" y="3732014"/>
            <a:ext cx="6244709" cy="181451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2857"/>
              </a:lnSpc>
              <a:spcBef>
                <a:spcPts val="0"/>
              </a:spcBef>
              <a:spcAft>
                <a:spcPts val="0"/>
              </a:spcAft>
              <a:buClr>
                <a:srgbClr val="404155"/>
              </a:buClr>
              <a:buSzPts val="1750"/>
              <a:buFont typeface="Nobile"/>
              <a:buNone/>
            </a:pPr>
            <a:r>
              <a:rPr b="0" i="0" lang="en-US" sz="1750" u="none" cap="none" strike="noStrike">
                <a:solidFill>
                  <a:srgbClr val="404155"/>
                </a:solidFill>
                <a:latin typeface="Nobile"/>
                <a:ea typeface="Nobile"/>
                <a:cs typeface="Nobile"/>
                <a:sym typeface="Nobile"/>
              </a:rPr>
              <a:t>India's digital transformation is bringing unprecedented opportunities, but also increasing cyber risks. Cyberattacks are on the rise, posing a significant threat to businesses, government agencies, and individuals alike.</a:t>
            </a:r>
            <a:endParaRPr b="0" i="0" sz="1750" u="none" cap="none" strike="noStrike"/>
          </a:p>
        </p:txBody>
      </p:sp>
      <p:sp>
        <p:nvSpPr>
          <p:cNvPr id="77" name="Google Shape;77;p20"/>
          <p:cNvSpPr/>
          <p:nvPr/>
        </p:nvSpPr>
        <p:spPr>
          <a:xfrm>
            <a:off x="7599521" y="3732014"/>
            <a:ext cx="6244709" cy="145161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2857"/>
              </a:lnSpc>
              <a:spcBef>
                <a:spcPts val="0"/>
              </a:spcBef>
              <a:spcAft>
                <a:spcPts val="0"/>
              </a:spcAft>
              <a:buClr>
                <a:srgbClr val="404155"/>
              </a:buClr>
              <a:buSzPts val="1750"/>
              <a:buFont typeface="Nobile"/>
              <a:buNone/>
            </a:pPr>
            <a:r>
              <a:rPr b="0" i="0" lang="en-US" sz="1750" u="none" cap="none" strike="noStrike">
                <a:solidFill>
                  <a:srgbClr val="404155"/>
                </a:solidFill>
                <a:latin typeface="Nobile"/>
                <a:ea typeface="Nobile"/>
                <a:cs typeface="Nobile"/>
                <a:sym typeface="Nobile"/>
              </a:rPr>
              <a:t>The need for robust cybersecurity measures is paramount in today's interconnected world. We need to protect our critical infrastructure, financial systems, and personal data from malicious actors.</a:t>
            </a:r>
            <a:endParaRPr b="0" i="0" sz="1750" u="none" cap="none" strike="noStrike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83" name="Google Shape;83;p2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14630400" cy="2604611"/>
          </a:xfrm>
          <a:prstGeom prst="rect">
            <a:avLst/>
          </a:prstGeom>
          <a:noFill/>
          <a:ln>
            <a:noFill/>
          </a:ln>
        </p:spPr>
      </p:pic>
      <p:sp>
        <p:nvSpPr>
          <p:cNvPr id="84" name="Google Shape;84;p21"/>
          <p:cNvSpPr/>
          <p:nvPr/>
        </p:nvSpPr>
        <p:spPr>
          <a:xfrm>
            <a:off x="729258" y="3178493"/>
            <a:ext cx="6214943" cy="65103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4390"/>
              </a:lnSpc>
              <a:spcBef>
                <a:spcPts val="0"/>
              </a:spcBef>
              <a:spcAft>
                <a:spcPts val="0"/>
              </a:spcAft>
              <a:buClr>
                <a:srgbClr val="1B1B27"/>
              </a:buClr>
              <a:buSzPts val="4100"/>
              <a:buFont typeface="Alexandria"/>
              <a:buNone/>
            </a:pPr>
            <a:r>
              <a:rPr b="0" i="0" lang="en-US" sz="4100" u="none" cap="none" strike="noStrike">
                <a:solidFill>
                  <a:srgbClr val="1B1B27"/>
                </a:solidFill>
                <a:latin typeface="Alexandria"/>
                <a:ea typeface="Alexandria"/>
                <a:cs typeface="Alexandria"/>
                <a:sym typeface="Alexandria"/>
              </a:rPr>
              <a:t>Cyber Threat Landscape</a:t>
            </a:r>
            <a:endParaRPr b="0" i="0" sz="4100" u="none" cap="none" strike="noStrike"/>
          </a:p>
        </p:txBody>
      </p:sp>
      <p:pic>
        <p:nvPicPr>
          <p:cNvPr descr="preencoded.png" id="85" name="Google Shape;85;p2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729258" y="4142065"/>
            <a:ext cx="520898" cy="520898"/>
          </a:xfrm>
          <a:prstGeom prst="rect">
            <a:avLst/>
          </a:prstGeom>
          <a:noFill/>
          <a:ln>
            <a:noFill/>
          </a:ln>
        </p:spPr>
      </p:pic>
      <p:sp>
        <p:nvSpPr>
          <p:cNvPr id="86" name="Google Shape;86;p21"/>
          <p:cNvSpPr/>
          <p:nvPr/>
        </p:nvSpPr>
        <p:spPr>
          <a:xfrm>
            <a:off x="729258" y="4871323"/>
            <a:ext cx="2604611" cy="32563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4390"/>
              </a:lnSpc>
              <a:spcBef>
                <a:spcPts val="0"/>
              </a:spcBef>
              <a:spcAft>
                <a:spcPts val="0"/>
              </a:spcAft>
              <a:buClr>
                <a:srgbClr val="404155"/>
              </a:buClr>
              <a:buSzPts val="2050"/>
              <a:buFont typeface="Alexandria"/>
              <a:buNone/>
            </a:pPr>
            <a:r>
              <a:rPr b="0" i="0" lang="en-US" sz="2050" u="none" cap="none" strike="noStrike">
                <a:solidFill>
                  <a:srgbClr val="404155"/>
                </a:solidFill>
                <a:latin typeface="Alexandria"/>
                <a:ea typeface="Alexandria"/>
                <a:cs typeface="Alexandria"/>
                <a:sym typeface="Alexandria"/>
              </a:rPr>
              <a:t>Ransomware</a:t>
            </a:r>
            <a:endParaRPr b="0" i="0" sz="2050" u="none" cap="none" strike="noStrike"/>
          </a:p>
        </p:txBody>
      </p:sp>
      <p:sp>
        <p:nvSpPr>
          <p:cNvPr id="87" name="Google Shape;87;p21"/>
          <p:cNvSpPr/>
          <p:nvPr/>
        </p:nvSpPr>
        <p:spPr>
          <a:xfrm>
            <a:off x="729258" y="5321975"/>
            <a:ext cx="4182189" cy="200025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2500"/>
              </a:lnSpc>
              <a:spcBef>
                <a:spcPts val="0"/>
              </a:spcBef>
              <a:spcAft>
                <a:spcPts val="0"/>
              </a:spcAft>
              <a:buClr>
                <a:srgbClr val="404155"/>
              </a:buClr>
              <a:buSzPts val="1600"/>
              <a:buFont typeface="Nobile"/>
              <a:buNone/>
            </a:pPr>
            <a:r>
              <a:rPr b="0" i="0" lang="en-US" sz="1600" u="none" cap="none" strike="noStrike">
                <a:solidFill>
                  <a:srgbClr val="404155"/>
                </a:solidFill>
                <a:latin typeface="Nobile"/>
                <a:ea typeface="Nobile"/>
                <a:cs typeface="Nobile"/>
                <a:sym typeface="Nobile"/>
              </a:rPr>
              <a:t>Ransomware attacks have become increasingly sophisticated, targeting critical infrastructure and demanding huge ransoms. This type of attack can cripple businesses and lead to significant financial losses.</a:t>
            </a:r>
            <a:endParaRPr b="0" i="0" sz="1600" u="none" cap="none" strike="noStrike"/>
          </a:p>
        </p:txBody>
      </p:sp>
      <p:pic>
        <p:nvPicPr>
          <p:cNvPr descr="preencoded.png" id="88" name="Google Shape;88;p21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5223986" y="4142065"/>
            <a:ext cx="520898" cy="520898"/>
          </a:xfrm>
          <a:prstGeom prst="rect">
            <a:avLst/>
          </a:prstGeom>
          <a:noFill/>
          <a:ln>
            <a:noFill/>
          </a:ln>
        </p:spPr>
      </p:pic>
      <p:sp>
        <p:nvSpPr>
          <p:cNvPr id="89" name="Google Shape;89;p21"/>
          <p:cNvSpPr/>
          <p:nvPr/>
        </p:nvSpPr>
        <p:spPr>
          <a:xfrm>
            <a:off x="5223986" y="4871323"/>
            <a:ext cx="2604611" cy="32563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4390"/>
              </a:lnSpc>
              <a:spcBef>
                <a:spcPts val="0"/>
              </a:spcBef>
              <a:spcAft>
                <a:spcPts val="0"/>
              </a:spcAft>
              <a:buClr>
                <a:srgbClr val="404155"/>
              </a:buClr>
              <a:buSzPts val="2050"/>
              <a:buFont typeface="Alexandria"/>
              <a:buNone/>
            </a:pPr>
            <a:r>
              <a:rPr b="0" i="0" lang="en-US" sz="2050" u="none" cap="none" strike="noStrike">
                <a:solidFill>
                  <a:srgbClr val="404155"/>
                </a:solidFill>
                <a:latin typeface="Alexandria"/>
                <a:ea typeface="Alexandria"/>
                <a:cs typeface="Alexandria"/>
                <a:sym typeface="Alexandria"/>
              </a:rPr>
              <a:t>Phishing</a:t>
            </a:r>
            <a:endParaRPr b="0" i="0" sz="2050" u="none" cap="none" strike="noStrike"/>
          </a:p>
        </p:txBody>
      </p:sp>
      <p:sp>
        <p:nvSpPr>
          <p:cNvPr id="90" name="Google Shape;90;p21"/>
          <p:cNvSpPr/>
          <p:nvPr/>
        </p:nvSpPr>
        <p:spPr>
          <a:xfrm>
            <a:off x="5223986" y="5321975"/>
            <a:ext cx="4182308" cy="166687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2500"/>
              </a:lnSpc>
              <a:spcBef>
                <a:spcPts val="0"/>
              </a:spcBef>
              <a:spcAft>
                <a:spcPts val="0"/>
              </a:spcAft>
              <a:buClr>
                <a:srgbClr val="404155"/>
              </a:buClr>
              <a:buSzPts val="1600"/>
              <a:buFont typeface="Nobile"/>
              <a:buNone/>
            </a:pPr>
            <a:r>
              <a:rPr b="0" i="0" lang="en-US" sz="1600" u="none" cap="none" strike="noStrike">
                <a:solidFill>
                  <a:srgbClr val="404155"/>
                </a:solidFill>
                <a:latin typeface="Nobile"/>
                <a:ea typeface="Nobile"/>
                <a:cs typeface="Nobile"/>
                <a:sym typeface="Nobile"/>
              </a:rPr>
              <a:t>Phishing scams involve tricking users into revealing sensitive information through fake emails, websites, or messages. This can lead to identity theft, financial fraud, and other serious consequences.</a:t>
            </a:r>
            <a:endParaRPr b="0" i="0" sz="1600" u="none" cap="none" strike="noStrike"/>
          </a:p>
        </p:txBody>
      </p:sp>
      <p:pic>
        <p:nvPicPr>
          <p:cNvPr descr="preencoded.png" id="91" name="Google Shape;91;p21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9718834" y="4142065"/>
            <a:ext cx="520898" cy="520898"/>
          </a:xfrm>
          <a:prstGeom prst="rect">
            <a:avLst/>
          </a:prstGeom>
          <a:noFill/>
          <a:ln>
            <a:noFill/>
          </a:ln>
        </p:spPr>
      </p:pic>
      <p:sp>
        <p:nvSpPr>
          <p:cNvPr id="92" name="Google Shape;92;p21"/>
          <p:cNvSpPr/>
          <p:nvPr/>
        </p:nvSpPr>
        <p:spPr>
          <a:xfrm>
            <a:off x="9718834" y="4871323"/>
            <a:ext cx="3208853" cy="32563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4390"/>
              </a:lnSpc>
              <a:spcBef>
                <a:spcPts val="0"/>
              </a:spcBef>
              <a:spcAft>
                <a:spcPts val="0"/>
              </a:spcAft>
              <a:buClr>
                <a:srgbClr val="404155"/>
              </a:buClr>
              <a:buSzPts val="2050"/>
              <a:buFont typeface="Alexandria"/>
              <a:buNone/>
            </a:pPr>
            <a:r>
              <a:rPr b="0" i="0" lang="en-US" sz="2050" u="none" cap="none" strike="noStrike">
                <a:solidFill>
                  <a:srgbClr val="404155"/>
                </a:solidFill>
                <a:latin typeface="Alexandria"/>
                <a:ea typeface="Alexandria"/>
                <a:cs typeface="Alexandria"/>
                <a:sym typeface="Alexandria"/>
              </a:rPr>
              <a:t>State-Sponsored Attacks</a:t>
            </a:r>
            <a:endParaRPr b="0" i="0" sz="2050" u="none" cap="none" strike="noStrike"/>
          </a:p>
        </p:txBody>
      </p:sp>
      <p:sp>
        <p:nvSpPr>
          <p:cNvPr id="93" name="Google Shape;93;p21"/>
          <p:cNvSpPr/>
          <p:nvPr/>
        </p:nvSpPr>
        <p:spPr>
          <a:xfrm>
            <a:off x="9718834" y="5321975"/>
            <a:ext cx="4182189" cy="233362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2500"/>
              </a:lnSpc>
              <a:spcBef>
                <a:spcPts val="0"/>
              </a:spcBef>
              <a:spcAft>
                <a:spcPts val="0"/>
              </a:spcAft>
              <a:buClr>
                <a:srgbClr val="404155"/>
              </a:buClr>
              <a:buSzPts val="1600"/>
              <a:buFont typeface="Nobile"/>
              <a:buNone/>
            </a:pPr>
            <a:r>
              <a:rPr b="0" i="0" lang="en-US" sz="1600" u="none" cap="none" strike="noStrike">
                <a:solidFill>
                  <a:srgbClr val="404155"/>
                </a:solidFill>
                <a:latin typeface="Nobile"/>
                <a:ea typeface="Nobile"/>
                <a:cs typeface="Nobile"/>
                <a:sym typeface="Nobile"/>
              </a:rPr>
              <a:t>State-sponsored cyberattacks are conducted by government-backed hacking groups, often targeting national security, critical infrastructure, and sensitive data. These attacks can have severe consequences for both individuals and nations.</a:t>
            </a:r>
            <a:endParaRPr b="0" i="0" sz="1600" u="none" cap="none" strike="noStrike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99" name="Google Shape;99;p2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144000" y="0"/>
            <a:ext cx="5486400" cy="8232338"/>
          </a:xfrm>
          <a:prstGeom prst="rect">
            <a:avLst/>
          </a:prstGeom>
          <a:noFill/>
          <a:ln>
            <a:noFill/>
          </a:ln>
        </p:spPr>
      </p:pic>
      <p:sp>
        <p:nvSpPr>
          <p:cNvPr id="100" name="Google Shape;100;p22"/>
          <p:cNvSpPr/>
          <p:nvPr/>
        </p:nvSpPr>
        <p:spPr>
          <a:xfrm>
            <a:off x="744260" y="584716"/>
            <a:ext cx="7655481" cy="132897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301"/>
              </a:lnSpc>
              <a:spcBef>
                <a:spcPts val="0"/>
              </a:spcBef>
              <a:spcAft>
                <a:spcPts val="0"/>
              </a:spcAft>
              <a:buClr>
                <a:srgbClr val="1B1B27"/>
              </a:buClr>
              <a:buSzPts val="4150"/>
              <a:buFont typeface="Alexandria"/>
              <a:buNone/>
            </a:pPr>
            <a:r>
              <a:rPr b="0" i="0" lang="en-US" sz="4150" u="none" cap="none" strike="noStrike">
                <a:solidFill>
                  <a:srgbClr val="1B1B27"/>
                </a:solidFill>
                <a:latin typeface="Alexandria"/>
                <a:ea typeface="Alexandria"/>
                <a:cs typeface="Alexandria"/>
                <a:sym typeface="Alexandria"/>
              </a:rPr>
              <a:t>Government Cybersecurity Regulations</a:t>
            </a:r>
            <a:endParaRPr b="0" i="0" sz="4150" u="none" cap="none" strike="noStrike"/>
          </a:p>
        </p:txBody>
      </p:sp>
      <p:sp>
        <p:nvSpPr>
          <p:cNvPr id="101" name="Google Shape;101;p22"/>
          <p:cNvSpPr/>
          <p:nvPr/>
        </p:nvSpPr>
        <p:spPr>
          <a:xfrm>
            <a:off x="744260" y="2232660"/>
            <a:ext cx="3721418" cy="3281482"/>
          </a:xfrm>
          <a:prstGeom prst="roundRect">
            <a:avLst>
              <a:gd fmla="val 2722" name="adj"/>
            </a:avLst>
          </a:prstGeom>
          <a:solidFill>
            <a:srgbClr val="D2DDF9"/>
          </a:solidFill>
          <a:ln cap="flat" cmpd="sng" w="9525">
            <a:solidFill>
              <a:srgbClr val="B8C3D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2" name="Google Shape;102;p22"/>
          <p:cNvSpPr/>
          <p:nvPr/>
        </p:nvSpPr>
        <p:spPr>
          <a:xfrm>
            <a:off x="964525" y="2452926"/>
            <a:ext cx="2658070" cy="33230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6829"/>
              </a:lnSpc>
              <a:spcBef>
                <a:spcPts val="0"/>
              </a:spcBef>
              <a:spcAft>
                <a:spcPts val="0"/>
              </a:spcAft>
              <a:buClr>
                <a:srgbClr val="404155"/>
              </a:buClr>
              <a:buSzPts val="2050"/>
              <a:buFont typeface="Alexandria"/>
              <a:buNone/>
            </a:pPr>
            <a:r>
              <a:rPr b="0" i="0" lang="en-US" sz="2050" u="none" cap="none" strike="noStrike">
                <a:solidFill>
                  <a:srgbClr val="404155"/>
                </a:solidFill>
                <a:latin typeface="Alexandria"/>
                <a:ea typeface="Alexandria"/>
                <a:cs typeface="Alexandria"/>
                <a:sym typeface="Alexandria"/>
              </a:rPr>
              <a:t>IT Act 2000</a:t>
            </a:r>
            <a:endParaRPr b="0" i="0" sz="2050" u="none" cap="none" strike="noStrike"/>
          </a:p>
        </p:txBody>
      </p:sp>
      <p:sp>
        <p:nvSpPr>
          <p:cNvPr id="103" name="Google Shape;103;p22"/>
          <p:cNvSpPr/>
          <p:nvPr/>
        </p:nvSpPr>
        <p:spPr>
          <a:xfrm>
            <a:off x="964525" y="2912745"/>
            <a:ext cx="3280886" cy="238113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0606"/>
              </a:lnSpc>
              <a:spcBef>
                <a:spcPts val="0"/>
              </a:spcBef>
              <a:spcAft>
                <a:spcPts val="0"/>
              </a:spcAft>
              <a:buClr>
                <a:srgbClr val="404155"/>
              </a:buClr>
              <a:buSzPts val="1650"/>
              <a:buFont typeface="Nobile"/>
              <a:buNone/>
            </a:pPr>
            <a:r>
              <a:rPr b="0" i="0" lang="en-US" sz="1650" u="none" cap="none" strike="noStrike">
                <a:solidFill>
                  <a:srgbClr val="404155"/>
                </a:solidFill>
                <a:latin typeface="Nobile"/>
                <a:ea typeface="Nobile"/>
                <a:cs typeface="Nobile"/>
                <a:sym typeface="Nobile"/>
              </a:rPr>
              <a:t>The Information Technology Act 2000 provides the legal framework for cybersecurity in India, encompassing data protection, cybercrime prevention, and online content regulation.</a:t>
            </a:r>
            <a:endParaRPr b="0" i="0" sz="1650" u="none" cap="none" strike="noStrike"/>
          </a:p>
        </p:txBody>
      </p:sp>
      <p:sp>
        <p:nvSpPr>
          <p:cNvPr id="104" name="Google Shape;104;p22"/>
          <p:cNvSpPr/>
          <p:nvPr/>
        </p:nvSpPr>
        <p:spPr>
          <a:xfrm>
            <a:off x="4678323" y="2232660"/>
            <a:ext cx="3721418" cy="3281482"/>
          </a:xfrm>
          <a:prstGeom prst="roundRect">
            <a:avLst>
              <a:gd fmla="val 2722" name="adj"/>
            </a:avLst>
          </a:prstGeom>
          <a:solidFill>
            <a:srgbClr val="D2DDF9"/>
          </a:solidFill>
          <a:ln cap="flat" cmpd="sng" w="9525">
            <a:solidFill>
              <a:srgbClr val="B8C3D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5" name="Google Shape;105;p22"/>
          <p:cNvSpPr/>
          <p:nvPr/>
        </p:nvSpPr>
        <p:spPr>
          <a:xfrm>
            <a:off x="4898588" y="2452926"/>
            <a:ext cx="2658070" cy="33230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6829"/>
              </a:lnSpc>
              <a:spcBef>
                <a:spcPts val="0"/>
              </a:spcBef>
              <a:spcAft>
                <a:spcPts val="0"/>
              </a:spcAft>
              <a:buClr>
                <a:srgbClr val="404155"/>
              </a:buClr>
              <a:buSzPts val="2050"/>
              <a:buFont typeface="Alexandria"/>
              <a:buNone/>
            </a:pPr>
            <a:r>
              <a:rPr b="0" i="0" lang="en-US" sz="2050" u="none" cap="none" strike="noStrike">
                <a:solidFill>
                  <a:srgbClr val="404155"/>
                </a:solidFill>
                <a:latin typeface="Alexandria"/>
                <a:ea typeface="Alexandria"/>
                <a:cs typeface="Alexandria"/>
                <a:sym typeface="Alexandria"/>
              </a:rPr>
              <a:t>CERT-In Guidelines</a:t>
            </a:r>
            <a:endParaRPr b="0" i="0" sz="2050" u="none" cap="none" strike="noStrike"/>
          </a:p>
        </p:txBody>
      </p:sp>
      <p:sp>
        <p:nvSpPr>
          <p:cNvPr id="106" name="Google Shape;106;p22"/>
          <p:cNvSpPr/>
          <p:nvPr/>
        </p:nvSpPr>
        <p:spPr>
          <a:xfrm>
            <a:off x="4898588" y="2912745"/>
            <a:ext cx="3280886" cy="238113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0606"/>
              </a:lnSpc>
              <a:spcBef>
                <a:spcPts val="0"/>
              </a:spcBef>
              <a:spcAft>
                <a:spcPts val="0"/>
              </a:spcAft>
              <a:buClr>
                <a:srgbClr val="404155"/>
              </a:buClr>
              <a:buSzPts val="1650"/>
              <a:buFont typeface="Nobile"/>
              <a:buNone/>
            </a:pPr>
            <a:r>
              <a:rPr b="0" i="0" lang="en-US" sz="1650" u="none" cap="none" strike="noStrike">
                <a:solidFill>
                  <a:srgbClr val="404155"/>
                </a:solidFill>
                <a:latin typeface="Nobile"/>
                <a:ea typeface="Nobile"/>
                <a:cs typeface="Nobile"/>
                <a:sym typeface="Nobile"/>
              </a:rPr>
              <a:t>The Indian Computer Emergency Response Team (CERT-In) issues guidelines and advisories to organizations, promoting best practices and mitigating cybersecurity threats.</a:t>
            </a:r>
            <a:endParaRPr b="0" i="0" sz="1650" u="none" cap="none" strike="noStrike"/>
          </a:p>
        </p:txBody>
      </p:sp>
      <p:sp>
        <p:nvSpPr>
          <p:cNvPr id="107" name="Google Shape;107;p22"/>
          <p:cNvSpPr/>
          <p:nvPr/>
        </p:nvSpPr>
        <p:spPr>
          <a:xfrm>
            <a:off x="744260" y="5726787"/>
            <a:ext cx="7655481" cy="1920835"/>
          </a:xfrm>
          <a:prstGeom prst="roundRect">
            <a:avLst>
              <a:gd fmla="val 4650" name="adj"/>
            </a:avLst>
          </a:prstGeom>
          <a:solidFill>
            <a:srgbClr val="D2DDF9"/>
          </a:solidFill>
          <a:ln cap="flat" cmpd="sng" w="9525">
            <a:solidFill>
              <a:srgbClr val="B8C3D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8" name="Google Shape;108;p22"/>
          <p:cNvSpPr/>
          <p:nvPr/>
        </p:nvSpPr>
        <p:spPr>
          <a:xfrm>
            <a:off x="964525" y="5947053"/>
            <a:ext cx="4778931" cy="33230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6829"/>
              </a:lnSpc>
              <a:spcBef>
                <a:spcPts val="0"/>
              </a:spcBef>
              <a:spcAft>
                <a:spcPts val="0"/>
              </a:spcAft>
              <a:buClr>
                <a:srgbClr val="404155"/>
              </a:buClr>
              <a:buSzPts val="2050"/>
              <a:buFont typeface="Alexandria"/>
              <a:buNone/>
            </a:pPr>
            <a:r>
              <a:rPr b="0" i="0" lang="en-US" sz="2050" u="none" cap="none" strike="noStrike">
                <a:solidFill>
                  <a:srgbClr val="404155"/>
                </a:solidFill>
                <a:latin typeface="Alexandria"/>
                <a:ea typeface="Alexandria"/>
                <a:cs typeface="Alexandria"/>
                <a:sym typeface="Alexandria"/>
              </a:rPr>
              <a:t>Personal Data Protection Bill (PDPB)</a:t>
            </a:r>
            <a:endParaRPr b="0" i="0" sz="2050" u="none" cap="none" strike="noStrike"/>
          </a:p>
        </p:txBody>
      </p:sp>
      <p:sp>
        <p:nvSpPr>
          <p:cNvPr id="109" name="Google Shape;109;p22"/>
          <p:cNvSpPr/>
          <p:nvPr/>
        </p:nvSpPr>
        <p:spPr>
          <a:xfrm>
            <a:off x="964525" y="6406872"/>
            <a:ext cx="7214949" cy="102048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0606"/>
              </a:lnSpc>
              <a:spcBef>
                <a:spcPts val="0"/>
              </a:spcBef>
              <a:spcAft>
                <a:spcPts val="0"/>
              </a:spcAft>
              <a:buClr>
                <a:srgbClr val="404155"/>
              </a:buClr>
              <a:buSzPts val="1650"/>
              <a:buFont typeface="Nobile"/>
              <a:buNone/>
            </a:pPr>
            <a:r>
              <a:rPr b="0" i="0" lang="en-US" sz="1650" u="none" cap="none" strike="noStrike">
                <a:solidFill>
                  <a:srgbClr val="404155"/>
                </a:solidFill>
                <a:latin typeface="Nobile"/>
                <a:ea typeface="Nobile"/>
                <a:cs typeface="Nobile"/>
                <a:sym typeface="Nobile"/>
              </a:rPr>
              <a:t>The proposed PDPB aims to protect personal data of Indian citizens, setting standards for data processing, storage, and transfer, with specific provisions for cybersecurity.</a:t>
            </a:r>
            <a:endParaRPr b="0" i="0" sz="1650" u="none" cap="none" strike="noStrike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115" name="Google Shape;115;p2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144000" y="0"/>
            <a:ext cx="5486400" cy="8229600"/>
          </a:xfrm>
          <a:prstGeom prst="rect">
            <a:avLst/>
          </a:prstGeom>
          <a:noFill/>
          <a:ln>
            <a:noFill/>
          </a:ln>
        </p:spPr>
      </p:pic>
      <p:sp>
        <p:nvSpPr>
          <p:cNvPr id="116" name="Google Shape;116;p23"/>
          <p:cNvSpPr/>
          <p:nvPr/>
        </p:nvSpPr>
        <p:spPr>
          <a:xfrm>
            <a:off x="719852" y="893683"/>
            <a:ext cx="7704296" cy="128539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6250"/>
              </a:lnSpc>
              <a:spcBef>
                <a:spcPts val="0"/>
              </a:spcBef>
              <a:spcAft>
                <a:spcPts val="0"/>
              </a:spcAft>
              <a:buClr>
                <a:srgbClr val="1B1B27"/>
              </a:buClr>
              <a:buSzPts val="4000"/>
              <a:buFont typeface="Alexandria"/>
              <a:buNone/>
            </a:pPr>
            <a:r>
              <a:rPr b="0" i="0" lang="en-US" sz="4000" u="none" cap="none" strike="noStrike">
                <a:solidFill>
                  <a:srgbClr val="1B1B27"/>
                </a:solidFill>
                <a:latin typeface="Alexandria"/>
                <a:ea typeface="Alexandria"/>
                <a:cs typeface="Alexandria"/>
                <a:sym typeface="Alexandria"/>
              </a:rPr>
              <a:t>Major Cybersecurity Challenges</a:t>
            </a:r>
            <a:endParaRPr b="0" i="0" sz="4000" u="none" cap="none" strike="noStrike"/>
          </a:p>
        </p:txBody>
      </p:sp>
      <p:sp>
        <p:nvSpPr>
          <p:cNvPr id="117" name="Google Shape;117;p23"/>
          <p:cNvSpPr/>
          <p:nvPr/>
        </p:nvSpPr>
        <p:spPr>
          <a:xfrm>
            <a:off x="719852" y="2718911"/>
            <a:ext cx="462796" cy="462796"/>
          </a:xfrm>
          <a:prstGeom prst="roundRect">
            <a:avLst>
              <a:gd fmla="val 18667" name="adj"/>
            </a:avLst>
          </a:prstGeom>
          <a:solidFill>
            <a:srgbClr val="D2DDF9"/>
          </a:solidFill>
          <a:ln cap="flat" cmpd="sng" w="9525">
            <a:solidFill>
              <a:srgbClr val="B8C3D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18" name="Google Shape;118;p23"/>
          <p:cNvSpPr/>
          <p:nvPr/>
        </p:nvSpPr>
        <p:spPr>
          <a:xfrm>
            <a:off x="893326" y="2796064"/>
            <a:ext cx="115729" cy="30849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04155"/>
              </a:buClr>
              <a:buSzPts val="2400"/>
              <a:buFont typeface="Alexandria"/>
              <a:buNone/>
            </a:pPr>
            <a:r>
              <a:rPr b="0" i="0" lang="en-US" sz="2400" u="none" cap="none" strike="noStrike">
                <a:solidFill>
                  <a:srgbClr val="404155"/>
                </a:solidFill>
                <a:latin typeface="Alexandria"/>
                <a:ea typeface="Alexandria"/>
                <a:cs typeface="Alexandria"/>
                <a:sym typeface="Alexandria"/>
              </a:rPr>
              <a:t>1</a:t>
            </a:r>
            <a:endParaRPr b="0" i="0" sz="2400" u="none" cap="none" strike="noStrike"/>
          </a:p>
        </p:txBody>
      </p:sp>
      <p:sp>
        <p:nvSpPr>
          <p:cNvPr id="119" name="Google Shape;119;p23"/>
          <p:cNvSpPr/>
          <p:nvPr/>
        </p:nvSpPr>
        <p:spPr>
          <a:xfrm>
            <a:off x="1388269" y="2718911"/>
            <a:ext cx="2571036" cy="32123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404155"/>
              </a:buClr>
              <a:buSzPts val="2000"/>
              <a:buFont typeface="Alexandria"/>
              <a:buNone/>
            </a:pPr>
            <a:r>
              <a:rPr b="0" i="0" lang="en-US" sz="2000" u="none" cap="none" strike="noStrike">
                <a:solidFill>
                  <a:srgbClr val="404155"/>
                </a:solidFill>
                <a:latin typeface="Alexandria"/>
                <a:ea typeface="Alexandria"/>
                <a:cs typeface="Alexandria"/>
                <a:sym typeface="Alexandria"/>
              </a:rPr>
              <a:t>Skill Shortage</a:t>
            </a:r>
            <a:endParaRPr b="0" i="0" sz="2000" u="none" cap="none" strike="noStrike"/>
          </a:p>
        </p:txBody>
      </p:sp>
      <p:sp>
        <p:nvSpPr>
          <p:cNvPr id="120" name="Google Shape;120;p23"/>
          <p:cNvSpPr/>
          <p:nvPr/>
        </p:nvSpPr>
        <p:spPr>
          <a:xfrm>
            <a:off x="1388269" y="3163491"/>
            <a:ext cx="3080980" cy="230362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59375"/>
              </a:lnSpc>
              <a:spcBef>
                <a:spcPts val="0"/>
              </a:spcBef>
              <a:spcAft>
                <a:spcPts val="0"/>
              </a:spcAft>
              <a:buClr>
                <a:srgbClr val="404155"/>
              </a:buClr>
              <a:buSzPts val="1600"/>
              <a:buFont typeface="Nobile"/>
              <a:buNone/>
            </a:pPr>
            <a:r>
              <a:rPr b="0" i="0" lang="en-US" sz="1600" u="none" cap="none" strike="noStrike">
                <a:solidFill>
                  <a:srgbClr val="404155"/>
                </a:solidFill>
                <a:latin typeface="Nobile"/>
                <a:ea typeface="Nobile"/>
                <a:cs typeface="Nobile"/>
                <a:sym typeface="Nobile"/>
              </a:rPr>
              <a:t>India faces a critical shortage of skilled cybersecurity professionals. The demand for qualified talent far exceeds the available supply, leading to difficulty in finding qualified individuals.</a:t>
            </a:r>
            <a:endParaRPr b="0" i="0" sz="1600" u="none" cap="none" strike="noStrike"/>
          </a:p>
        </p:txBody>
      </p:sp>
      <p:sp>
        <p:nvSpPr>
          <p:cNvPr id="121" name="Google Shape;121;p23"/>
          <p:cNvSpPr/>
          <p:nvPr/>
        </p:nvSpPr>
        <p:spPr>
          <a:xfrm>
            <a:off x="4674870" y="2718911"/>
            <a:ext cx="462796" cy="462796"/>
          </a:xfrm>
          <a:prstGeom prst="roundRect">
            <a:avLst>
              <a:gd fmla="val 18667" name="adj"/>
            </a:avLst>
          </a:prstGeom>
          <a:solidFill>
            <a:srgbClr val="D2DDF9"/>
          </a:solidFill>
          <a:ln cap="flat" cmpd="sng" w="9525">
            <a:solidFill>
              <a:srgbClr val="B8C3D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2" name="Google Shape;122;p23"/>
          <p:cNvSpPr/>
          <p:nvPr/>
        </p:nvSpPr>
        <p:spPr>
          <a:xfrm>
            <a:off x="4815959" y="2796064"/>
            <a:ext cx="180499" cy="30849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04155"/>
              </a:buClr>
              <a:buSzPts val="2400"/>
              <a:buFont typeface="Alexandria"/>
              <a:buNone/>
            </a:pPr>
            <a:r>
              <a:rPr b="0" i="0" lang="en-US" sz="2400" u="none" cap="none" strike="noStrike">
                <a:solidFill>
                  <a:srgbClr val="404155"/>
                </a:solidFill>
                <a:latin typeface="Alexandria"/>
                <a:ea typeface="Alexandria"/>
                <a:cs typeface="Alexandria"/>
                <a:sym typeface="Alexandria"/>
              </a:rPr>
              <a:t>2</a:t>
            </a:r>
            <a:endParaRPr b="0" i="0" sz="2400" u="none" cap="none" strike="noStrike"/>
          </a:p>
        </p:txBody>
      </p:sp>
      <p:sp>
        <p:nvSpPr>
          <p:cNvPr id="123" name="Google Shape;123;p23"/>
          <p:cNvSpPr/>
          <p:nvPr/>
        </p:nvSpPr>
        <p:spPr>
          <a:xfrm>
            <a:off x="5343287" y="2718911"/>
            <a:ext cx="3080980" cy="64246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404155"/>
              </a:buClr>
              <a:buSzPts val="2000"/>
              <a:buFont typeface="Alexandria"/>
              <a:buNone/>
            </a:pPr>
            <a:r>
              <a:rPr b="0" i="0" lang="en-US" sz="2000" u="none" cap="none" strike="noStrike">
                <a:solidFill>
                  <a:srgbClr val="404155"/>
                </a:solidFill>
                <a:latin typeface="Alexandria"/>
                <a:ea typeface="Alexandria"/>
                <a:cs typeface="Alexandria"/>
                <a:sym typeface="Alexandria"/>
              </a:rPr>
              <a:t>IoT &amp; Mobile Vulnerabilities</a:t>
            </a:r>
            <a:endParaRPr b="0" i="0" sz="2000" u="none" cap="none" strike="noStrike"/>
          </a:p>
        </p:txBody>
      </p:sp>
      <p:sp>
        <p:nvSpPr>
          <p:cNvPr id="124" name="Google Shape;124;p23"/>
          <p:cNvSpPr/>
          <p:nvPr/>
        </p:nvSpPr>
        <p:spPr>
          <a:xfrm>
            <a:off x="5343287" y="3484721"/>
            <a:ext cx="3080980" cy="197453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59375"/>
              </a:lnSpc>
              <a:spcBef>
                <a:spcPts val="0"/>
              </a:spcBef>
              <a:spcAft>
                <a:spcPts val="0"/>
              </a:spcAft>
              <a:buClr>
                <a:srgbClr val="404155"/>
              </a:buClr>
              <a:buSzPts val="1600"/>
              <a:buFont typeface="Nobile"/>
              <a:buNone/>
            </a:pPr>
            <a:r>
              <a:rPr b="0" i="0" lang="en-US" sz="1600" u="none" cap="none" strike="noStrike">
                <a:solidFill>
                  <a:srgbClr val="404155"/>
                </a:solidFill>
                <a:latin typeface="Nobile"/>
                <a:ea typeface="Nobile"/>
                <a:cs typeface="Nobile"/>
                <a:sym typeface="Nobile"/>
              </a:rPr>
              <a:t>The rise of IoT devices and mobile applications has created new vulnerabilities. These devices are often insecure, making them easy targets for cyberattacks.</a:t>
            </a:r>
            <a:endParaRPr b="0" i="0" sz="1600" u="none" cap="none" strike="noStrike"/>
          </a:p>
        </p:txBody>
      </p:sp>
      <p:sp>
        <p:nvSpPr>
          <p:cNvPr id="125" name="Google Shape;125;p23"/>
          <p:cNvSpPr/>
          <p:nvPr/>
        </p:nvSpPr>
        <p:spPr>
          <a:xfrm>
            <a:off x="719852" y="5904071"/>
            <a:ext cx="462796" cy="462796"/>
          </a:xfrm>
          <a:prstGeom prst="roundRect">
            <a:avLst>
              <a:gd fmla="val 18667" name="adj"/>
            </a:avLst>
          </a:prstGeom>
          <a:solidFill>
            <a:srgbClr val="D2DDF9"/>
          </a:solidFill>
          <a:ln cap="flat" cmpd="sng" w="9525">
            <a:solidFill>
              <a:srgbClr val="B8C3D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6" name="Google Shape;126;p23"/>
          <p:cNvSpPr/>
          <p:nvPr/>
        </p:nvSpPr>
        <p:spPr>
          <a:xfrm>
            <a:off x="860346" y="5981224"/>
            <a:ext cx="181689" cy="30849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04155"/>
              </a:buClr>
              <a:buSzPts val="2400"/>
              <a:buFont typeface="Alexandria"/>
              <a:buNone/>
            </a:pPr>
            <a:r>
              <a:rPr b="0" i="0" lang="en-US" sz="2400" u="none" cap="none" strike="noStrike">
                <a:solidFill>
                  <a:srgbClr val="404155"/>
                </a:solidFill>
                <a:latin typeface="Alexandria"/>
                <a:ea typeface="Alexandria"/>
                <a:cs typeface="Alexandria"/>
                <a:sym typeface="Alexandria"/>
              </a:rPr>
              <a:t>3</a:t>
            </a:r>
            <a:endParaRPr b="0" i="0" sz="2400" u="none" cap="none" strike="noStrike"/>
          </a:p>
        </p:txBody>
      </p:sp>
      <p:sp>
        <p:nvSpPr>
          <p:cNvPr id="127" name="Google Shape;127;p23"/>
          <p:cNvSpPr/>
          <p:nvPr/>
        </p:nvSpPr>
        <p:spPr>
          <a:xfrm>
            <a:off x="1388269" y="5904071"/>
            <a:ext cx="2571036" cy="32123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404155"/>
              </a:buClr>
              <a:buSzPts val="2000"/>
              <a:buFont typeface="Alexandria"/>
              <a:buNone/>
            </a:pPr>
            <a:r>
              <a:rPr b="0" i="0" lang="en-US" sz="2000" u="none" cap="none" strike="noStrike">
                <a:solidFill>
                  <a:srgbClr val="404155"/>
                </a:solidFill>
                <a:latin typeface="Alexandria"/>
                <a:ea typeface="Alexandria"/>
                <a:cs typeface="Alexandria"/>
                <a:sym typeface="Alexandria"/>
              </a:rPr>
              <a:t>Awareness Gap</a:t>
            </a:r>
            <a:endParaRPr b="0" i="0" sz="2000" u="none" cap="none" strike="noStrike"/>
          </a:p>
        </p:txBody>
      </p:sp>
      <p:sp>
        <p:nvSpPr>
          <p:cNvPr id="128" name="Google Shape;128;p23"/>
          <p:cNvSpPr/>
          <p:nvPr/>
        </p:nvSpPr>
        <p:spPr>
          <a:xfrm>
            <a:off x="1388269" y="6348651"/>
            <a:ext cx="7035879" cy="98726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59375"/>
              </a:lnSpc>
              <a:spcBef>
                <a:spcPts val="0"/>
              </a:spcBef>
              <a:spcAft>
                <a:spcPts val="0"/>
              </a:spcAft>
              <a:buClr>
                <a:srgbClr val="404155"/>
              </a:buClr>
              <a:buSzPts val="1600"/>
              <a:buFont typeface="Nobile"/>
              <a:buNone/>
            </a:pPr>
            <a:r>
              <a:rPr b="0" i="0" lang="en-US" sz="1600" u="none" cap="none" strike="noStrike">
                <a:solidFill>
                  <a:srgbClr val="404155"/>
                </a:solidFill>
                <a:latin typeface="Nobile"/>
                <a:ea typeface="Nobile"/>
                <a:cs typeface="Nobile"/>
                <a:sym typeface="Nobile"/>
              </a:rPr>
              <a:t>A significant gap exists in cybersecurity awareness among small businesses and individuals. Many lack the knowledge and training needed to protect themselves from online threats.</a:t>
            </a:r>
            <a:endParaRPr b="0" i="0" sz="1600" u="none" cap="none" strike="noStrike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24"/>
          <p:cNvSpPr/>
          <p:nvPr/>
        </p:nvSpPr>
        <p:spPr>
          <a:xfrm>
            <a:off x="793790" y="2358509"/>
            <a:ext cx="12230814" cy="70877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4719"/>
              </a:lnSpc>
              <a:spcBef>
                <a:spcPts val="0"/>
              </a:spcBef>
              <a:spcAft>
                <a:spcPts val="0"/>
              </a:spcAft>
              <a:buClr>
                <a:srgbClr val="1B1B27"/>
              </a:buClr>
              <a:buSzPts val="4450"/>
              <a:buFont typeface="Alexandria"/>
              <a:buNone/>
            </a:pPr>
            <a:r>
              <a:rPr b="0" i="0" lang="en-US" sz="4450" u="none" cap="none" strike="noStrike">
                <a:solidFill>
                  <a:srgbClr val="1B1B27"/>
                </a:solidFill>
                <a:latin typeface="Alexandria"/>
                <a:ea typeface="Alexandria"/>
                <a:cs typeface="Alexandria"/>
                <a:sym typeface="Alexandria"/>
              </a:rPr>
              <a:t>Cybersecurity in Financial &amp; Banking Sector</a:t>
            </a:r>
            <a:endParaRPr b="0" i="0" sz="4450" u="none" cap="none" strike="noStrike"/>
          </a:p>
        </p:txBody>
      </p:sp>
      <p:sp>
        <p:nvSpPr>
          <p:cNvPr id="135" name="Google Shape;135;p24"/>
          <p:cNvSpPr/>
          <p:nvPr/>
        </p:nvSpPr>
        <p:spPr>
          <a:xfrm>
            <a:off x="793790" y="3634264"/>
            <a:ext cx="2835235" cy="35433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1B1B27"/>
              </a:buClr>
              <a:buSzPts val="2200"/>
              <a:buFont typeface="Alexandria"/>
              <a:buNone/>
            </a:pPr>
            <a:r>
              <a:rPr b="0" i="0" lang="en-US" sz="2200" u="none" cap="none" strike="noStrike">
                <a:solidFill>
                  <a:srgbClr val="1B1B27"/>
                </a:solidFill>
                <a:latin typeface="Alexandria"/>
                <a:ea typeface="Alexandria"/>
                <a:cs typeface="Alexandria"/>
                <a:sym typeface="Alexandria"/>
              </a:rPr>
              <a:t>RBI Mandates</a:t>
            </a:r>
            <a:endParaRPr b="0" i="0" sz="2200" u="none" cap="none" strike="noStrike"/>
          </a:p>
        </p:txBody>
      </p:sp>
      <p:sp>
        <p:nvSpPr>
          <p:cNvPr id="136" name="Google Shape;136;p24"/>
          <p:cNvSpPr/>
          <p:nvPr/>
        </p:nvSpPr>
        <p:spPr>
          <a:xfrm>
            <a:off x="793790" y="4215408"/>
            <a:ext cx="6244709" cy="145161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2857"/>
              </a:lnSpc>
              <a:spcBef>
                <a:spcPts val="0"/>
              </a:spcBef>
              <a:spcAft>
                <a:spcPts val="0"/>
              </a:spcAft>
              <a:buClr>
                <a:srgbClr val="404155"/>
              </a:buClr>
              <a:buSzPts val="1750"/>
              <a:buFont typeface="Nobile"/>
              <a:buNone/>
            </a:pPr>
            <a:r>
              <a:rPr b="0" i="0" lang="en-US" sz="1750" u="none" cap="none" strike="noStrike">
                <a:solidFill>
                  <a:srgbClr val="404155"/>
                </a:solidFill>
                <a:latin typeface="Nobile"/>
                <a:ea typeface="Nobile"/>
                <a:cs typeface="Nobile"/>
                <a:sym typeface="Nobile"/>
              </a:rPr>
              <a:t>The Reserve Bank of India (RBI) has mandated strong security measures for banks, including encryption, two-factor authentication, and advanced fraud detection tools.</a:t>
            </a:r>
            <a:endParaRPr b="0" i="0" sz="1750" u="none" cap="none" strike="noStrike"/>
          </a:p>
        </p:txBody>
      </p:sp>
      <p:sp>
        <p:nvSpPr>
          <p:cNvPr id="137" name="Google Shape;137;p24"/>
          <p:cNvSpPr/>
          <p:nvPr/>
        </p:nvSpPr>
        <p:spPr>
          <a:xfrm>
            <a:off x="7599521" y="3634264"/>
            <a:ext cx="2835235" cy="35433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1B1B27"/>
              </a:buClr>
              <a:buSzPts val="2200"/>
              <a:buFont typeface="Alexandria"/>
              <a:buNone/>
            </a:pPr>
            <a:r>
              <a:rPr b="0" i="0" lang="en-US" sz="2200" u="none" cap="none" strike="noStrike">
                <a:solidFill>
                  <a:srgbClr val="1B1B27"/>
                </a:solidFill>
                <a:latin typeface="Alexandria"/>
                <a:ea typeface="Alexandria"/>
                <a:cs typeface="Alexandria"/>
                <a:sym typeface="Alexandria"/>
              </a:rPr>
              <a:t>Prime Targets</a:t>
            </a:r>
            <a:endParaRPr b="0" i="0" sz="2200" u="none" cap="none" strike="noStrike"/>
          </a:p>
        </p:txBody>
      </p:sp>
      <p:sp>
        <p:nvSpPr>
          <p:cNvPr id="138" name="Google Shape;138;p24"/>
          <p:cNvSpPr/>
          <p:nvPr/>
        </p:nvSpPr>
        <p:spPr>
          <a:xfrm>
            <a:off x="7599521" y="4215408"/>
            <a:ext cx="6244709" cy="145161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2857"/>
              </a:lnSpc>
              <a:spcBef>
                <a:spcPts val="0"/>
              </a:spcBef>
              <a:spcAft>
                <a:spcPts val="0"/>
              </a:spcAft>
              <a:buClr>
                <a:srgbClr val="404155"/>
              </a:buClr>
              <a:buSzPts val="1750"/>
              <a:buFont typeface="Nobile"/>
              <a:buNone/>
            </a:pPr>
            <a:r>
              <a:rPr b="0" i="0" lang="en-US" sz="1750" u="none" cap="none" strike="noStrike">
                <a:solidFill>
                  <a:srgbClr val="404155"/>
                </a:solidFill>
                <a:latin typeface="Nobile"/>
                <a:ea typeface="Nobile"/>
                <a:cs typeface="Nobile"/>
                <a:sym typeface="Nobile"/>
              </a:rPr>
              <a:t>Financial institutions are prime targets for cyberattacks due to the large amounts of sensitive data they handle. These attacks can result in significant financial losses and reputational damage.</a:t>
            </a:r>
            <a:endParaRPr b="0" i="0" sz="1750" u="none" cap="none" strike="noStrike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3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p25"/>
          <p:cNvSpPr/>
          <p:nvPr/>
        </p:nvSpPr>
        <p:spPr>
          <a:xfrm>
            <a:off x="682704" y="944642"/>
            <a:ext cx="11301055" cy="6096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6315"/>
              </a:lnSpc>
              <a:spcBef>
                <a:spcPts val="0"/>
              </a:spcBef>
              <a:spcAft>
                <a:spcPts val="0"/>
              </a:spcAft>
              <a:buClr>
                <a:srgbClr val="1B1B27"/>
              </a:buClr>
              <a:buSzPts val="3800"/>
              <a:buFont typeface="Alexandria"/>
              <a:buNone/>
            </a:pPr>
            <a:r>
              <a:rPr b="0" i="0" lang="en-US" sz="3800" u="none" cap="none" strike="noStrike">
                <a:solidFill>
                  <a:srgbClr val="1B1B27"/>
                </a:solidFill>
                <a:latin typeface="Alexandria"/>
                <a:ea typeface="Alexandria"/>
                <a:cs typeface="Alexandria"/>
                <a:sym typeface="Alexandria"/>
              </a:rPr>
              <a:t>Role of AI &amp; Machine Learning in Cybersecurity</a:t>
            </a:r>
            <a:endParaRPr b="0" i="0" sz="3800" u="none" cap="none" strike="noStrike"/>
          </a:p>
        </p:txBody>
      </p:sp>
      <p:pic>
        <p:nvPicPr>
          <p:cNvPr descr="preencoded.png" id="145" name="Google Shape;145;p2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2904530" y="1944291"/>
            <a:ext cx="2188607" cy="1747718"/>
          </a:xfrm>
          <a:prstGeom prst="rect">
            <a:avLst/>
          </a:prstGeom>
          <a:noFill/>
          <a:ln>
            <a:noFill/>
          </a:ln>
        </p:spPr>
      </p:pic>
      <p:sp>
        <p:nvSpPr>
          <p:cNvPr id="146" name="Google Shape;146;p25"/>
          <p:cNvSpPr/>
          <p:nvPr/>
        </p:nvSpPr>
        <p:spPr>
          <a:xfrm>
            <a:off x="3952994" y="2855952"/>
            <a:ext cx="91559" cy="39004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60526"/>
              </a:lnSpc>
              <a:spcBef>
                <a:spcPts val="0"/>
              </a:spcBef>
              <a:spcAft>
                <a:spcPts val="0"/>
              </a:spcAft>
              <a:buClr>
                <a:srgbClr val="404155"/>
              </a:buClr>
              <a:buSzPts val="1900"/>
              <a:buFont typeface="Alexandria"/>
              <a:buNone/>
            </a:pPr>
            <a:r>
              <a:rPr b="0" i="0" lang="en-US" sz="1900" u="none" cap="none" strike="noStrike">
                <a:solidFill>
                  <a:srgbClr val="404155"/>
                </a:solidFill>
                <a:latin typeface="Alexandria"/>
                <a:ea typeface="Alexandria"/>
                <a:cs typeface="Alexandria"/>
                <a:sym typeface="Alexandria"/>
              </a:rPr>
              <a:t>1</a:t>
            </a:r>
            <a:endParaRPr b="0" i="0" sz="1900" u="none" cap="none" strike="noStrike"/>
          </a:p>
        </p:txBody>
      </p:sp>
      <p:sp>
        <p:nvSpPr>
          <p:cNvPr id="147" name="Google Shape;147;p25"/>
          <p:cNvSpPr/>
          <p:nvPr/>
        </p:nvSpPr>
        <p:spPr>
          <a:xfrm>
            <a:off x="5288161" y="2295287"/>
            <a:ext cx="2438400" cy="304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6315"/>
              </a:lnSpc>
              <a:spcBef>
                <a:spcPts val="0"/>
              </a:spcBef>
              <a:spcAft>
                <a:spcPts val="0"/>
              </a:spcAft>
              <a:buClr>
                <a:srgbClr val="404155"/>
              </a:buClr>
              <a:buSzPts val="1900"/>
              <a:buFont typeface="Alexandria"/>
              <a:buNone/>
            </a:pPr>
            <a:r>
              <a:rPr b="0" i="0" lang="en-US" sz="1900" u="none" cap="none" strike="noStrike">
                <a:solidFill>
                  <a:srgbClr val="404155"/>
                </a:solidFill>
                <a:latin typeface="Alexandria"/>
                <a:ea typeface="Alexandria"/>
                <a:cs typeface="Alexandria"/>
                <a:sym typeface="Alexandria"/>
              </a:rPr>
              <a:t>Anomaly Detection</a:t>
            </a:r>
            <a:endParaRPr b="0" i="0" sz="1900" u="none" cap="none" strike="noStrike"/>
          </a:p>
        </p:txBody>
      </p:sp>
      <p:sp>
        <p:nvSpPr>
          <p:cNvPr id="148" name="Google Shape;148;p25"/>
          <p:cNvSpPr/>
          <p:nvPr/>
        </p:nvSpPr>
        <p:spPr>
          <a:xfrm>
            <a:off x="5288161" y="2717125"/>
            <a:ext cx="8464510" cy="62388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3333"/>
              </a:lnSpc>
              <a:spcBef>
                <a:spcPts val="0"/>
              </a:spcBef>
              <a:spcAft>
                <a:spcPts val="0"/>
              </a:spcAft>
              <a:buClr>
                <a:srgbClr val="404155"/>
              </a:buClr>
              <a:buSzPts val="1500"/>
              <a:buFont typeface="Nobile"/>
              <a:buNone/>
            </a:pPr>
            <a:r>
              <a:rPr b="0" i="0" lang="en-US" sz="1500" u="none" cap="none" strike="noStrike">
                <a:solidFill>
                  <a:srgbClr val="404155"/>
                </a:solidFill>
                <a:latin typeface="Nobile"/>
                <a:ea typeface="Nobile"/>
                <a:cs typeface="Nobile"/>
                <a:sym typeface="Nobile"/>
              </a:rPr>
              <a:t>AI algorithms can analyze network traffic to identify unusual patterns and potential threats. This helps security teams to detect malicious activity before it causes harm.</a:t>
            </a:r>
            <a:endParaRPr b="0" i="0" sz="1500" u="none" cap="none" strike="noStrike"/>
          </a:p>
        </p:txBody>
      </p:sp>
      <p:sp>
        <p:nvSpPr>
          <p:cNvPr id="149" name="Google Shape;149;p25"/>
          <p:cNvSpPr/>
          <p:nvPr/>
        </p:nvSpPr>
        <p:spPr>
          <a:xfrm>
            <a:off x="5141833" y="3706773"/>
            <a:ext cx="8757166" cy="11430"/>
          </a:xfrm>
          <a:prstGeom prst="roundRect">
            <a:avLst>
              <a:gd fmla="val 716829" name="adj"/>
            </a:avLst>
          </a:prstGeom>
          <a:solidFill>
            <a:srgbClr val="B8C3D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descr="preencoded.png" id="150" name="Google Shape;150;p2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810226" y="3740706"/>
            <a:ext cx="4377333" cy="1747718"/>
          </a:xfrm>
          <a:prstGeom prst="rect">
            <a:avLst/>
          </a:prstGeom>
          <a:noFill/>
          <a:ln>
            <a:noFill/>
          </a:ln>
        </p:spPr>
      </p:pic>
      <p:sp>
        <p:nvSpPr>
          <p:cNvPr id="151" name="Google Shape;151;p25"/>
          <p:cNvSpPr/>
          <p:nvPr/>
        </p:nvSpPr>
        <p:spPr>
          <a:xfrm>
            <a:off x="3927396" y="4419481"/>
            <a:ext cx="142756" cy="39004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60526"/>
              </a:lnSpc>
              <a:spcBef>
                <a:spcPts val="0"/>
              </a:spcBef>
              <a:spcAft>
                <a:spcPts val="0"/>
              </a:spcAft>
              <a:buClr>
                <a:srgbClr val="404155"/>
              </a:buClr>
              <a:buSzPts val="1900"/>
              <a:buFont typeface="Alexandria"/>
              <a:buNone/>
            </a:pPr>
            <a:r>
              <a:rPr b="0" i="0" lang="en-US" sz="1900" u="none" cap="none" strike="noStrike">
                <a:solidFill>
                  <a:srgbClr val="404155"/>
                </a:solidFill>
                <a:latin typeface="Alexandria"/>
                <a:ea typeface="Alexandria"/>
                <a:cs typeface="Alexandria"/>
                <a:sym typeface="Alexandria"/>
              </a:rPr>
              <a:t>2</a:t>
            </a:r>
            <a:endParaRPr b="0" i="0" sz="1900" u="none" cap="none" strike="noStrike"/>
          </a:p>
        </p:txBody>
      </p:sp>
      <p:sp>
        <p:nvSpPr>
          <p:cNvPr id="152" name="Google Shape;152;p25"/>
          <p:cNvSpPr/>
          <p:nvPr/>
        </p:nvSpPr>
        <p:spPr>
          <a:xfrm>
            <a:off x="6382583" y="3935730"/>
            <a:ext cx="2438400" cy="304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6315"/>
              </a:lnSpc>
              <a:spcBef>
                <a:spcPts val="0"/>
              </a:spcBef>
              <a:spcAft>
                <a:spcPts val="0"/>
              </a:spcAft>
              <a:buClr>
                <a:srgbClr val="404155"/>
              </a:buClr>
              <a:buSzPts val="1900"/>
              <a:buFont typeface="Alexandria"/>
              <a:buNone/>
            </a:pPr>
            <a:r>
              <a:rPr b="0" i="0" lang="en-US" sz="1900" u="none" cap="none" strike="noStrike">
                <a:solidFill>
                  <a:srgbClr val="404155"/>
                </a:solidFill>
                <a:latin typeface="Alexandria"/>
                <a:ea typeface="Alexandria"/>
                <a:cs typeface="Alexandria"/>
                <a:sym typeface="Alexandria"/>
              </a:rPr>
              <a:t>Threat Hunting</a:t>
            </a:r>
            <a:endParaRPr b="0" i="0" sz="1900" u="none" cap="none" strike="noStrike"/>
          </a:p>
        </p:txBody>
      </p:sp>
      <p:sp>
        <p:nvSpPr>
          <p:cNvPr id="153" name="Google Shape;153;p25"/>
          <p:cNvSpPr/>
          <p:nvPr/>
        </p:nvSpPr>
        <p:spPr>
          <a:xfrm>
            <a:off x="6382583" y="4357568"/>
            <a:ext cx="7370088" cy="93583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3333"/>
              </a:lnSpc>
              <a:spcBef>
                <a:spcPts val="0"/>
              </a:spcBef>
              <a:spcAft>
                <a:spcPts val="0"/>
              </a:spcAft>
              <a:buClr>
                <a:srgbClr val="404155"/>
              </a:buClr>
              <a:buSzPts val="1500"/>
              <a:buFont typeface="Nobile"/>
              <a:buNone/>
            </a:pPr>
            <a:r>
              <a:rPr b="0" i="0" lang="en-US" sz="1500" u="none" cap="none" strike="noStrike">
                <a:solidFill>
                  <a:srgbClr val="404155"/>
                </a:solidFill>
                <a:latin typeface="Nobile"/>
                <a:ea typeface="Nobile"/>
                <a:cs typeface="Nobile"/>
                <a:sym typeface="Nobile"/>
              </a:rPr>
              <a:t>AI-powered systems can automate threat hunting, scanning networks for potential vulnerabilities and malicious software. This allows security teams to proactively address threats.</a:t>
            </a:r>
            <a:endParaRPr b="0" i="0" sz="1500" u="none" cap="none" strike="noStrike"/>
          </a:p>
        </p:txBody>
      </p:sp>
      <p:sp>
        <p:nvSpPr>
          <p:cNvPr id="154" name="Google Shape;154;p25"/>
          <p:cNvSpPr/>
          <p:nvPr/>
        </p:nvSpPr>
        <p:spPr>
          <a:xfrm>
            <a:off x="6236256" y="5503188"/>
            <a:ext cx="7662743" cy="11430"/>
          </a:xfrm>
          <a:prstGeom prst="roundRect">
            <a:avLst>
              <a:gd fmla="val 716829" name="adj"/>
            </a:avLst>
          </a:prstGeom>
          <a:solidFill>
            <a:srgbClr val="B8C3D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pic>
        <p:nvPicPr>
          <p:cNvPr descr="preencoded.png" id="155" name="Google Shape;155;p25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715804" y="5537121"/>
            <a:ext cx="6566059" cy="1747718"/>
          </a:xfrm>
          <a:prstGeom prst="rect">
            <a:avLst/>
          </a:prstGeom>
          <a:noFill/>
          <a:ln>
            <a:noFill/>
          </a:ln>
        </p:spPr>
      </p:pic>
      <p:sp>
        <p:nvSpPr>
          <p:cNvPr id="156" name="Google Shape;156;p25"/>
          <p:cNvSpPr/>
          <p:nvPr/>
        </p:nvSpPr>
        <p:spPr>
          <a:xfrm>
            <a:off x="3926919" y="6215896"/>
            <a:ext cx="143708" cy="39004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60526"/>
              </a:lnSpc>
              <a:spcBef>
                <a:spcPts val="0"/>
              </a:spcBef>
              <a:spcAft>
                <a:spcPts val="0"/>
              </a:spcAft>
              <a:buClr>
                <a:srgbClr val="404155"/>
              </a:buClr>
              <a:buSzPts val="1900"/>
              <a:buFont typeface="Alexandria"/>
              <a:buNone/>
            </a:pPr>
            <a:r>
              <a:rPr b="0" i="0" lang="en-US" sz="1900" u="none" cap="none" strike="noStrike">
                <a:solidFill>
                  <a:srgbClr val="404155"/>
                </a:solidFill>
                <a:latin typeface="Alexandria"/>
                <a:ea typeface="Alexandria"/>
                <a:cs typeface="Alexandria"/>
                <a:sym typeface="Alexandria"/>
              </a:rPr>
              <a:t>3</a:t>
            </a:r>
            <a:endParaRPr b="0" i="0" sz="1900" u="none" cap="none" strike="noStrike"/>
          </a:p>
        </p:txBody>
      </p:sp>
      <p:sp>
        <p:nvSpPr>
          <p:cNvPr id="157" name="Google Shape;157;p25"/>
          <p:cNvSpPr/>
          <p:nvPr/>
        </p:nvSpPr>
        <p:spPr>
          <a:xfrm>
            <a:off x="7476887" y="5732145"/>
            <a:ext cx="2862024" cy="304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6315"/>
              </a:lnSpc>
              <a:spcBef>
                <a:spcPts val="0"/>
              </a:spcBef>
              <a:spcAft>
                <a:spcPts val="0"/>
              </a:spcAft>
              <a:buClr>
                <a:srgbClr val="404155"/>
              </a:buClr>
              <a:buSzPts val="1900"/>
              <a:buFont typeface="Alexandria"/>
              <a:buNone/>
            </a:pPr>
            <a:r>
              <a:rPr b="0" i="0" lang="en-US" sz="1900" u="none" cap="none" strike="noStrike">
                <a:solidFill>
                  <a:srgbClr val="404155"/>
                </a:solidFill>
                <a:latin typeface="Alexandria"/>
                <a:ea typeface="Alexandria"/>
                <a:cs typeface="Alexandria"/>
                <a:sym typeface="Alexandria"/>
              </a:rPr>
              <a:t>Prediction &amp; Prevention</a:t>
            </a:r>
            <a:endParaRPr b="0" i="0" sz="1900" u="none" cap="none" strike="noStrike"/>
          </a:p>
        </p:txBody>
      </p:sp>
      <p:sp>
        <p:nvSpPr>
          <p:cNvPr id="158" name="Google Shape;158;p25"/>
          <p:cNvSpPr/>
          <p:nvPr/>
        </p:nvSpPr>
        <p:spPr>
          <a:xfrm>
            <a:off x="7476887" y="6153983"/>
            <a:ext cx="6275784" cy="93583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63333"/>
              </a:lnSpc>
              <a:spcBef>
                <a:spcPts val="0"/>
              </a:spcBef>
              <a:spcAft>
                <a:spcPts val="0"/>
              </a:spcAft>
              <a:buClr>
                <a:srgbClr val="404155"/>
              </a:buClr>
              <a:buSzPts val="1500"/>
              <a:buFont typeface="Nobile"/>
              <a:buNone/>
            </a:pPr>
            <a:r>
              <a:rPr b="0" i="0" lang="en-US" sz="1500" u="none" cap="none" strike="noStrike">
                <a:solidFill>
                  <a:srgbClr val="404155"/>
                </a:solidFill>
                <a:latin typeface="Nobile"/>
                <a:ea typeface="Nobile"/>
                <a:cs typeface="Nobile"/>
                <a:sym typeface="Nobile"/>
              </a:rPr>
              <a:t>Machine learning can be used to predict potential cyberattacks based on historical data. This enables organizations to take preventive measures and mitigate risks.</a:t>
            </a:r>
            <a:endParaRPr b="0" i="0" sz="1500" u="none" cap="none" strike="noStrike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3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p26"/>
          <p:cNvSpPr/>
          <p:nvPr/>
        </p:nvSpPr>
        <p:spPr>
          <a:xfrm>
            <a:off x="718066" y="729258"/>
            <a:ext cx="7659767" cy="641152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1B1B27"/>
              </a:buClr>
              <a:buSzPts val="4000"/>
              <a:buFont typeface="Alexandria"/>
              <a:buNone/>
            </a:pPr>
            <a:r>
              <a:rPr b="0" i="0" lang="en-US" sz="4000" u="none" cap="none" strike="noStrike">
                <a:solidFill>
                  <a:srgbClr val="1B1B27"/>
                </a:solidFill>
                <a:latin typeface="Alexandria"/>
                <a:ea typeface="Alexandria"/>
                <a:cs typeface="Alexandria"/>
                <a:sym typeface="Alexandria"/>
              </a:rPr>
              <a:t>Cloud Security Considerations</a:t>
            </a:r>
            <a:endParaRPr b="0" i="0" sz="4000" u="none" cap="none" strike="noStrike"/>
          </a:p>
        </p:txBody>
      </p:sp>
      <p:sp>
        <p:nvSpPr>
          <p:cNvPr id="165" name="Google Shape;165;p26"/>
          <p:cNvSpPr/>
          <p:nvPr/>
        </p:nvSpPr>
        <p:spPr>
          <a:xfrm>
            <a:off x="718066" y="1780699"/>
            <a:ext cx="2198965" cy="1510070"/>
          </a:xfrm>
          <a:prstGeom prst="roundRect">
            <a:avLst>
              <a:gd fmla="val 5706" name="adj"/>
            </a:avLst>
          </a:prstGeom>
          <a:solidFill>
            <a:srgbClr val="D2DDF9"/>
          </a:solidFill>
          <a:ln cap="flat" cmpd="sng" w="9525">
            <a:solidFill>
              <a:srgbClr val="B8C3D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66" name="Google Shape;166;p26"/>
          <p:cNvSpPr/>
          <p:nvPr/>
        </p:nvSpPr>
        <p:spPr>
          <a:xfrm>
            <a:off x="930831" y="2330529"/>
            <a:ext cx="96203" cy="41028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rgbClr val="404155"/>
              </a:buClr>
              <a:buSzPts val="2000"/>
              <a:buFont typeface="Alexandria"/>
              <a:buNone/>
            </a:pPr>
            <a:r>
              <a:rPr b="0" i="0" lang="en-US" sz="2000" u="none" cap="none" strike="noStrike">
                <a:solidFill>
                  <a:srgbClr val="404155"/>
                </a:solidFill>
                <a:latin typeface="Alexandria"/>
                <a:ea typeface="Alexandria"/>
                <a:cs typeface="Alexandria"/>
                <a:sym typeface="Alexandria"/>
              </a:rPr>
              <a:t>1</a:t>
            </a:r>
            <a:endParaRPr b="0" i="0" sz="2000" u="none" cap="none" strike="noStrike"/>
          </a:p>
        </p:txBody>
      </p:sp>
      <p:sp>
        <p:nvSpPr>
          <p:cNvPr id="167" name="Google Shape;167;p26"/>
          <p:cNvSpPr/>
          <p:nvPr/>
        </p:nvSpPr>
        <p:spPr>
          <a:xfrm>
            <a:off x="3122176" y="1985843"/>
            <a:ext cx="2564606" cy="32051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404155"/>
              </a:buClr>
              <a:buSzPts val="2000"/>
              <a:buFont typeface="Alexandria"/>
              <a:buNone/>
            </a:pPr>
            <a:r>
              <a:rPr b="0" i="0" lang="en-US" sz="2000" u="none" cap="none" strike="noStrike">
                <a:solidFill>
                  <a:srgbClr val="404155"/>
                </a:solidFill>
                <a:latin typeface="Alexandria"/>
                <a:ea typeface="Alexandria"/>
                <a:cs typeface="Alexandria"/>
                <a:sym typeface="Alexandria"/>
              </a:rPr>
              <a:t>Zero Trust</a:t>
            </a:r>
            <a:endParaRPr b="0" i="0" sz="2000" u="none" cap="none" strike="noStrike"/>
          </a:p>
        </p:txBody>
      </p:sp>
      <p:sp>
        <p:nvSpPr>
          <p:cNvPr id="168" name="Google Shape;168;p26"/>
          <p:cNvSpPr/>
          <p:nvPr/>
        </p:nvSpPr>
        <p:spPr>
          <a:xfrm>
            <a:off x="3122176" y="2429351"/>
            <a:ext cx="10585013" cy="65627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59375"/>
              </a:lnSpc>
              <a:spcBef>
                <a:spcPts val="0"/>
              </a:spcBef>
              <a:spcAft>
                <a:spcPts val="0"/>
              </a:spcAft>
              <a:buClr>
                <a:srgbClr val="404155"/>
              </a:buClr>
              <a:buSzPts val="1600"/>
              <a:buFont typeface="Nobile"/>
              <a:buNone/>
            </a:pPr>
            <a:r>
              <a:rPr b="0" i="0" lang="en-US" sz="1600" u="none" cap="none" strike="noStrike">
                <a:solidFill>
                  <a:srgbClr val="404155"/>
                </a:solidFill>
                <a:latin typeface="Nobile"/>
                <a:ea typeface="Nobile"/>
                <a:cs typeface="Nobile"/>
                <a:sym typeface="Nobile"/>
              </a:rPr>
              <a:t>Adopting a Zero Trust security model is crucial for cloud environments. This approach assumes that no user or device can be trusted by default, requiring strict authentication and authorization.</a:t>
            </a:r>
            <a:endParaRPr b="0" i="0" sz="1600" u="none" cap="none" strike="noStrike"/>
          </a:p>
        </p:txBody>
      </p:sp>
      <p:sp>
        <p:nvSpPr>
          <p:cNvPr id="169" name="Google Shape;169;p26"/>
          <p:cNvSpPr/>
          <p:nvPr/>
        </p:nvSpPr>
        <p:spPr>
          <a:xfrm>
            <a:off x="3019544" y="3281243"/>
            <a:ext cx="10790277" cy="11430"/>
          </a:xfrm>
          <a:prstGeom prst="roundRect">
            <a:avLst>
              <a:gd fmla="val 753909" name="adj"/>
            </a:avLst>
          </a:prstGeom>
          <a:solidFill>
            <a:srgbClr val="B8C3D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0" name="Google Shape;170;p26"/>
          <p:cNvSpPr/>
          <p:nvPr/>
        </p:nvSpPr>
        <p:spPr>
          <a:xfrm>
            <a:off x="718066" y="3393281"/>
            <a:ext cx="4398050" cy="1838206"/>
          </a:xfrm>
          <a:prstGeom prst="roundRect">
            <a:avLst>
              <a:gd fmla="val 4688" name="adj"/>
            </a:avLst>
          </a:prstGeom>
          <a:solidFill>
            <a:srgbClr val="D2DDF9"/>
          </a:solidFill>
          <a:ln cap="flat" cmpd="sng" w="9525">
            <a:solidFill>
              <a:srgbClr val="B8C3D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1" name="Google Shape;171;p26"/>
          <p:cNvSpPr/>
          <p:nvPr/>
        </p:nvSpPr>
        <p:spPr>
          <a:xfrm>
            <a:off x="930831" y="4107180"/>
            <a:ext cx="150019" cy="41028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rgbClr val="404155"/>
              </a:buClr>
              <a:buSzPts val="2000"/>
              <a:buFont typeface="Alexandria"/>
              <a:buNone/>
            </a:pPr>
            <a:r>
              <a:rPr b="0" i="0" lang="en-US" sz="2000" u="none" cap="none" strike="noStrike">
                <a:solidFill>
                  <a:srgbClr val="404155"/>
                </a:solidFill>
                <a:latin typeface="Alexandria"/>
                <a:ea typeface="Alexandria"/>
                <a:cs typeface="Alexandria"/>
                <a:sym typeface="Alexandria"/>
              </a:rPr>
              <a:t>2</a:t>
            </a:r>
            <a:endParaRPr b="0" i="0" sz="2000" u="none" cap="none" strike="noStrike"/>
          </a:p>
        </p:txBody>
      </p:sp>
      <p:sp>
        <p:nvSpPr>
          <p:cNvPr id="172" name="Google Shape;172;p26"/>
          <p:cNvSpPr/>
          <p:nvPr/>
        </p:nvSpPr>
        <p:spPr>
          <a:xfrm>
            <a:off x="5321260" y="3598426"/>
            <a:ext cx="3483531" cy="32051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404155"/>
              </a:buClr>
              <a:buSzPts val="2000"/>
              <a:buFont typeface="Alexandria"/>
              <a:buNone/>
            </a:pPr>
            <a:r>
              <a:rPr b="0" i="0" lang="en-US" sz="2000" u="none" cap="none" strike="noStrike">
                <a:solidFill>
                  <a:srgbClr val="404155"/>
                </a:solidFill>
                <a:latin typeface="Alexandria"/>
                <a:ea typeface="Alexandria"/>
                <a:cs typeface="Alexandria"/>
                <a:sym typeface="Alexandria"/>
              </a:rPr>
              <a:t>Cloud-Native Security Tools</a:t>
            </a:r>
            <a:endParaRPr b="0" i="0" sz="2000" u="none" cap="none" strike="noStrike"/>
          </a:p>
        </p:txBody>
      </p:sp>
      <p:sp>
        <p:nvSpPr>
          <p:cNvPr id="173" name="Google Shape;173;p26"/>
          <p:cNvSpPr/>
          <p:nvPr/>
        </p:nvSpPr>
        <p:spPr>
          <a:xfrm>
            <a:off x="5321260" y="4041934"/>
            <a:ext cx="8385929" cy="98440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59375"/>
              </a:lnSpc>
              <a:spcBef>
                <a:spcPts val="0"/>
              </a:spcBef>
              <a:spcAft>
                <a:spcPts val="0"/>
              </a:spcAft>
              <a:buClr>
                <a:srgbClr val="404155"/>
              </a:buClr>
              <a:buSzPts val="1600"/>
              <a:buFont typeface="Nobile"/>
              <a:buNone/>
            </a:pPr>
            <a:r>
              <a:rPr b="0" i="0" lang="en-US" sz="1600" u="none" cap="none" strike="noStrike">
                <a:solidFill>
                  <a:srgbClr val="404155"/>
                </a:solidFill>
                <a:latin typeface="Nobile"/>
                <a:ea typeface="Nobile"/>
                <a:cs typeface="Nobile"/>
                <a:sym typeface="Nobile"/>
              </a:rPr>
              <a:t>Organizations should implement cloud-native security tools that are designed specifically for cloud infrastructure. These tools offer comprehensive protection and visibility.</a:t>
            </a:r>
            <a:endParaRPr b="0" i="0" sz="1600" u="none" cap="none" strike="noStrike"/>
          </a:p>
        </p:txBody>
      </p:sp>
      <p:sp>
        <p:nvSpPr>
          <p:cNvPr id="174" name="Google Shape;174;p26"/>
          <p:cNvSpPr/>
          <p:nvPr/>
        </p:nvSpPr>
        <p:spPr>
          <a:xfrm>
            <a:off x="5218628" y="5221962"/>
            <a:ext cx="8591193" cy="11430"/>
          </a:xfrm>
          <a:prstGeom prst="roundRect">
            <a:avLst>
              <a:gd fmla="val 753909" name="adj"/>
            </a:avLst>
          </a:prstGeom>
          <a:solidFill>
            <a:srgbClr val="B8C3DF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5" name="Google Shape;175;p26"/>
          <p:cNvSpPr/>
          <p:nvPr/>
        </p:nvSpPr>
        <p:spPr>
          <a:xfrm>
            <a:off x="718066" y="5334000"/>
            <a:ext cx="6597134" cy="2166342"/>
          </a:xfrm>
          <a:prstGeom prst="roundRect">
            <a:avLst>
              <a:gd fmla="val 3978" name="adj"/>
            </a:avLst>
          </a:prstGeom>
          <a:solidFill>
            <a:srgbClr val="D2DDF9"/>
          </a:solidFill>
          <a:ln cap="flat" cmpd="sng" w="9525">
            <a:solidFill>
              <a:srgbClr val="B8C3D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76" name="Google Shape;176;p26"/>
          <p:cNvSpPr/>
          <p:nvPr/>
        </p:nvSpPr>
        <p:spPr>
          <a:xfrm>
            <a:off x="930831" y="6211967"/>
            <a:ext cx="151090" cy="41028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>
                <a:srgbClr val="404155"/>
              </a:buClr>
              <a:buSzPts val="2000"/>
              <a:buFont typeface="Alexandria"/>
              <a:buNone/>
            </a:pPr>
            <a:r>
              <a:rPr b="0" i="0" lang="en-US" sz="2000" u="none" cap="none" strike="noStrike">
                <a:solidFill>
                  <a:srgbClr val="404155"/>
                </a:solidFill>
                <a:latin typeface="Alexandria"/>
                <a:ea typeface="Alexandria"/>
                <a:cs typeface="Alexandria"/>
                <a:sym typeface="Alexandria"/>
              </a:rPr>
              <a:t>3</a:t>
            </a:r>
            <a:endParaRPr b="0" i="0" sz="2000" u="none" cap="none" strike="noStrike"/>
          </a:p>
        </p:txBody>
      </p:sp>
      <p:sp>
        <p:nvSpPr>
          <p:cNvPr id="177" name="Google Shape;177;p26"/>
          <p:cNvSpPr/>
          <p:nvPr/>
        </p:nvSpPr>
        <p:spPr>
          <a:xfrm>
            <a:off x="7520345" y="5539145"/>
            <a:ext cx="2951559" cy="32051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000"/>
              </a:lnSpc>
              <a:spcBef>
                <a:spcPts val="0"/>
              </a:spcBef>
              <a:spcAft>
                <a:spcPts val="0"/>
              </a:spcAft>
              <a:buClr>
                <a:srgbClr val="404155"/>
              </a:buClr>
              <a:buSzPts val="2000"/>
              <a:buFont typeface="Alexandria"/>
              <a:buNone/>
            </a:pPr>
            <a:r>
              <a:rPr b="0" i="0" lang="en-US" sz="2000" u="none" cap="none" strike="noStrike">
                <a:solidFill>
                  <a:srgbClr val="404155"/>
                </a:solidFill>
                <a:latin typeface="Alexandria"/>
                <a:ea typeface="Alexandria"/>
                <a:cs typeface="Alexandria"/>
                <a:sym typeface="Alexandria"/>
              </a:rPr>
              <a:t>Continuous Monitoring</a:t>
            </a:r>
            <a:endParaRPr b="0" i="0" sz="2000" u="none" cap="none" strike="noStrike"/>
          </a:p>
        </p:txBody>
      </p:sp>
      <p:sp>
        <p:nvSpPr>
          <p:cNvPr id="178" name="Google Shape;178;p26"/>
          <p:cNvSpPr/>
          <p:nvPr/>
        </p:nvSpPr>
        <p:spPr>
          <a:xfrm>
            <a:off x="7520345" y="5982652"/>
            <a:ext cx="6186845" cy="131254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59375"/>
              </a:lnSpc>
              <a:spcBef>
                <a:spcPts val="0"/>
              </a:spcBef>
              <a:spcAft>
                <a:spcPts val="0"/>
              </a:spcAft>
              <a:buClr>
                <a:srgbClr val="404155"/>
              </a:buClr>
              <a:buSzPts val="1600"/>
              <a:buFont typeface="Nobile"/>
              <a:buNone/>
            </a:pPr>
            <a:r>
              <a:rPr b="0" i="0" lang="en-US" sz="1600" u="none" cap="none" strike="noStrike">
                <a:solidFill>
                  <a:srgbClr val="404155"/>
                </a:solidFill>
                <a:latin typeface="Nobile"/>
                <a:ea typeface="Nobile"/>
                <a:cs typeface="Nobile"/>
                <a:sym typeface="Nobile"/>
              </a:rPr>
              <a:t>Continuous monitoring is essential for cloud security, providing real-time insights into network traffic, user activity, and potential threats. This allows security teams to respond quickly to incidents.</a:t>
            </a:r>
            <a:endParaRPr b="0" i="0" sz="1600" u="none" cap="none" strike="noStrike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3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preencoded.png" id="184" name="Google Shape;184;p2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0"/>
            <a:ext cx="5486400" cy="8229600"/>
          </a:xfrm>
          <a:prstGeom prst="rect">
            <a:avLst/>
          </a:prstGeom>
          <a:noFill/>
          <a:ln>
            <a:noFill/>
          </a:ln>
        </p:spPr>
      </p:pic>
      <p:sp>
        <p:nvSpPr>
          <p:cNvPr id="185" name="Google Shape;185;p27"/>
          <p:cNvSpPr/>
          <p:nvPr/>
        </p:nvSpPr>
        <p:spPr>
          <a:xfrm>
            <a:off x="6147911" y="670441"/>
            <a:ext cx="5437823" cy="590669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25675"/>
              </a:lnSpc>
              <a:spcBef>
                <a:spcPts val="0"/>
              </a:spcBef>
              <a:spcAft>
                <a:spcPts val="0"/>
              </a:spcAft>
              <a:buClr>
                <a:srgbClr val="1B1B27"/>
              </a:buClr>
              <a:buSzPts val="3700"/>
              <a:buFont typeface="Alexandria"/>
              <a:buNone/>
            </a:pPr>
            <a:r>
              <a:rPr b="0" i="0" lang="en-US" sz="3700" u="none" cap="none" strike="noStrike">
                <a:solidFill>
                  <a:srgbClr val="1B1B27"/>
                </a:solidFill>
                <a:latin typeface="Alexandria"/>
                <a:ea typeface="Alexandria"/>
                <a:cs typeface="Alexandria"/>
                <a:sym typeface="Alexandria"/>
              </a:rPr>
              <a:t>IoT Security Challenges</a:t>
            </a:r>
            <a:endParaRPr b="0" i="0" sz="3700" u="none" cap="none" strike="noStrike"/>
          </a:p>
        </p:txBody>
      </p:sp>
      <p:sp>
        <p:nvSpPr>
          <p:cNvPr id="186" name="Google Shape;186;p27"/>
          <p:cNvSpPr/>
          <p:nvPr/>
        </p:nvSpPr>
        <p:spPr>
          <a:xfrm>
            <a:off x="6147911" y="1639014"/>
            <a:ext cx="3768685" cy="62376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04155"/>
              </a:buClr>
              <a:buSzPts val="4900"/>
              <a:buFont typeface="Alexandria"/>
              <a:buNone/>
            </a:pPr>
            <a:r>
              <a:rPr b="0" i="0" lang="en-US" sz="4900" u="none" cap="none" strike="noStrike">
                <a:solidFill>
                  <a:srgbClr val="404155"/>
                </a:solidFill>
                <a:latin typeface="Alexandria"/>
                <a:ea typeface="Alexandria"/>
                <a:cs typeface="Alexandria"/>
                <a:sym typeface="Alexandria"/>
              </a:rPr>
              <a:t>10</a:t>
            </a:r>
            <a:endParaRPr b="0" i="0" sz="4900" u="none" cap="none" strike="noStrike"/>
          </a:p>
        </p:txBody>
      </p:sp>
      <p:sp>
        <p:nvSpPr>
          <p:cNvPr id="187" name="Google Shape;187;p27"/>
          <p:cNvSpPr/>
          <p:nvPr/>
        </p:nvSpPr>
        <p:spPr>
          <a:xfrm>
            <a:off x="6850856" y="2498884"/>
            <a:ext cx="2362676" cy="29527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24324"/>
              </a:lnSpc>
              <a:spcBef>
                <a:spcPts val="0"/>
              </a:spcBef>
              <a:spcAft>
                <a:spcPts val="0"/>
              </a:spcAft>
              <a:buClr>
                <a:srgbClr val="404155"/>
              </a:buClr>
              <a:buSzPts val="1850"/>
              <a:buFont typeface="Alexandria"/>
              <a:buNone/>
            </a:pPr>
            <a:r>
              <a:rPr b="0" i="0" lang="en-US" sz="1850" u="none" cap="none" strike="noStrike">
                <a:solidFill>
                  <a:srgbClr val="404155"/>
                </a:solidFill>
                <a:latin typeface="Alexandria"/>
                <a:ea typeface="Alexandria"/>
                <a:cs typeface="Alexandria"/>
                <a:sym typeface="Alexandria"/>
              </a:rPr>
              <a:t>Billions of Devices</a:t>
            </a:r>
            <a:endParaRPr b="0" i="0" sz="1850" u="none" cap="none" strike="noStrike"/>
          </a:p>
        </p:txBody>
      </p:sp>
      <p:sp>
        <p:nvSpPr>
          <p:cNvPr id="188" name="Google Shape;188;p27"/>
          <p:cNvSpPr/>
          <p:nvPr/>
        </p:nvSpPr>
        <p:spPr>
          <a:xfrm>
            <a:off x="6147911" y="2907506"/>
            <a:ext cx="3768685" cy="120967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62068"/>
              </a:lnSpc>
              <a:spcBef>
                <a:spcPts val="0"/>
              </a:spcBef>
              <a:spcAft>
                <a:spcPts val="0"/>
              </a:spcAft>
              <a:buClr>
                <a:srgbClr val="404155"/>
              </a:buClr>
              <a:buSzPts val="1450"/>
              <a:buFont typeface="Nobile"/>
              <a:buNone/>
            </a:pPr>
            <a:r>
              <a:rPr b="0" i="0" lang="en-US" sz="1450" u="none" cap="none" strike="noStrike">
                <a:solidFill>
                  <a:srgbClr val="404155"/>
                </a:solidFill>
                <a:latin typeface="Nobile"/>
                <a:ea typeface="Nobile"/>
                <a:cs typeface="Nobile"/>
                <a:sym typeface="Nobile"/>
              </a:rPr>
              <a:t>The number of IoT devices is growing rapidly, creating a vast attack surface for hackers. This poses a significant challenge for security teams.</a:t>
            </a:r>
            <a:endParaRPr b="0" i="0" sz="1450" u="none" cap="none" strike="noStrike"/>
          </a:p>
        </p:txBody>
      </p:sp>
      <p:sp>
        <p:nvSpPr>
          <p:cNvPr id="189" name="Google Shape;189;p27"/>
          <p:cNvSpPr/>
          <p:nvPr/>
        </p:nvSpPr>
        <p:spPr>
          <a:xfrm>
            <a:off x="10200084" y="1639014"/>
            <a:ext cx="3768804" cy="62376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04155"/>
              </a:buClr>
              <a:buSzPts val="4900"/>
              <a:buFont typeface="Alexandria"/>
              <a:buNone/>
            </a:pPr>
            <a:r>
              <a:rPr b="0" i="0" lang="en-US" sz="4900" u="none" cap="none" strike="noStrike">
                <a:solidFill>
                  <a:srgbClr val="404155"/>
                </a:solidFill>
                <a:latin typeface="Alexandria"/>
                <a:ea typeface="Alexandria"/>
                <a:cs typeface="Alexandria"/>
                <a:sym typeface="Alexandria"/>
              </a:rPr>
              <a:t>50%</a:t>
            </a:r>
            <a:endParaRPr b="0" i="0" sz="4900" u="none" cap="none" strike="noStrike"/>
          </a:p>
        </p:txBody>
      </p:sp>
      <p:sp>
        <p:nvSpPr>
          <p:cNvPr id="190" name="Google Shape;190;p27"/>
          <p:cNvSpPr/>
          <p:nvPr/>
        </p:nvSpPr>
        <p:spPr>
          <a:xfrm>
            <a:off x="10903148" y="2498884"/>
            <a:ext cx="2362676" cy="29527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24324"/>
              </a:lnSpc>
              <a:spcBef>
                <a:spcPts val="0"/>
              </a:spcBef>
              <a:spcAft>
                <a:spcPts val="0"/>
              </a:spcAft>
              <a:buClr>
                <a:srgbClr val="404155"/>
              </a:buClr>
              <a:buSzPts val="1850"/>
              <a:buFont typeface="Alexandria"/>
              <a:buNone/>
            </a:pPr>
            <a:r>
              <a:rPr b="0" i="0" lang="en-US" sz="1850" u="none" cap="none" strike="noStrike">
                <a:solidFill>
                  <a:srgbClr val="404155"/>
                </a:solidFill>
                <a:latin typeface="Alexandria"/>
                <a:ea typeface="Alexandria"/>
                <a:cs typeface="Alexandria"/>
                <a:sym typeface="Alexandria"/>
              </a:rPr>
              <a:t>Weak Security</a:t>
            </a:r>
            <a:endParaRPr b="0" i="0" sz="1850" u="none" cap="none" strike="noStrike"/>
          </a:p>
        </p:txBody>
      </p:sp>
      <p:sp>
        <p:nvSpPr>
          <p:cNvPr id="191" name="Google Shape;191;p27"/>
          <p:cNvSpPr/>
          <p:nvPr/>
        </p:nvSpPr>
        <p:spPr>
          <a:xfrm>
            <a:off x="10200084" y="2907506"/>
            <a:ext cx="3768804" cy="1512094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62068"/>
              </a:lnSpc>
              <a:spcBef>
                <a:spcPts val="0"/>
              </a:spcBef>
              <a:spcAft>
                <a:spcPts val="0"/>
              </a:spcAft>
              <a:buClr>
                <a:srgbClr val="404155"/>
              </a:buClr>
              <a:buSzPts val="1450"/>
              <a:buFont typeface="Nobile"/>
              <a:buNone/>
            </a:pPr>
            <a:r>
              <a:rPr b="0" i="0" lang="en-US" sz="1450" u="none" cap="none" strike="noStrike">
                <a:solidFill>
                  <a:srgbClr val="404155"/>
                </a:solidFill>
                <a:latin typeface="Nobile"/>
                <a:ea typeface="Nobile"/>
                <a:cs typeface="Nobile"/>
                <a:sym typeface="Nobile"/>
              </a:rPr>
              <a:t>Many IoT devices have weak security protocols, making them vulnerable to botnets and other attacks. This highlights the need for stronger security measures.</a:t>
            </a:r>
            <a:endParaRPr b="0" i="0" sz="1450" u="none" cap="none" strike="noStrike"/>
          </a:p>
        </p:txBody>
      </p:sp>
      <p:sp>
        <p:nvSpPr>
          <p:cNvPr id="192" name="Google Shape;192;p27"/>
          <p:cNvSpPr/>
          <p:nvPr/>
        </p:nvSpPr>
        <p:spPr>
          <a:xfrm>
            <a:off x="8173998" y="5080992"/>
            <a:ext cx="3768685" cy="623768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404155"/>
              </a:buClr>
              <a:buSzPts val="4900"/>
              <a:buFont typeface="Alexandria"/>
              <a:buNone/>
            </a:pPr>
            <a:r>
              <a:rPr b="0" i="0" lang="en-US" sz="4900" u="none" cap="none" strike="noStrike">
                <a:solidFill>
                  <a:srgbClr val="404155"/>
                </a:solidFill>
                <a:latin typeface="Alexandria"/>
                <a:ea typeface="Alexandria"/>
                <a:cs typeface="Alexandria"/>
                <a:sym typeface="Alexandria"/>
              </a:rPr>
              <a:t>90%</a:t>
            </a:r>
            <a:endParaRPr b="0" i="0" sz="4900" u="none" cap="none" strike="noStrike"/>
          </a:p>
        </p:txBody>
      </p:sp>
      <p:sp>
        <p:nvSpPr>
          <p:cNvPr id="193" name="Google Shape;193;p27"/>
          <p:cNvSpPr/>
          <p:nvPr/>
        </p:nvSpPr>
        <p:spPr>
          <a:xfrm>
            <a:off x="8796457" y="5940862"/>
            <a:ext cx="2523768" cy="29527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24324"/>
              </a:lnSpc>
              <a:spcBef>
                <a:spcPts val="0"/>
              </a:spcBef>
              <a:spcAft>
                <a:spcPts val="0"/>
              </a:spcAft>
              <a:buClr>
                <a:srgbClr val="404155"/>
              </a:buClr>
              <a:buSzPts val="1850"/>
              <a:buFont typeface="Alexandria"/>
              <a:buNone/>
            </a:pPr>
            <a:r>
              <a:rPr b="0" i="0" lang="en-US" sz="1850" u="none" cap="none" strike="noStrike">
                <a:solidFill>
                  <a:srgbClr val="404155"/>
                </a:solidFill>
                <a:latin typeface="Alexandria"/>
                <a:ea typeface="Alexandria"/>
                <a:cs typeface="Alexandria"/>
                <a:sym typeface="Alexandria"/>
              </a:rPr>
              <a:t>Vulnerable to Attacks</a:t>
            </a:r>
            <a:endParaRPr b="0" i="0" sz="1850" u="none" cap="none" strike="noStrike"/>
          </a:p>
        </p:txBody>
      </p:sp>
      <p:sp>
        <p:nvSpPr>
          <p:cNvPr id="194" name="Google Shape;194;p27"/>
          <p:cNvSpPr/>
          <p:nvPr/>
        </p:nvSpPr>
        <p:spPr>
          <a:xfrm>
            <a:off x="8173998" y="6349484"/>
            <a:ext cx="3768685" cy="1209675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62068"/>
              </a:lnSpc>
              <a:spcBef>
                <a:spcPts val="0"/>
              </a:spcBef>
              <a:spcAft>
                <a:spcPts val="0"/>
              </a:spcAft>
              <a:buClr>
                <a:srgbClr val="404155"/>
              </a:buClr>
              <a:buSzPts val="1450"/>
              <a:buFont typeface="Nobile"/>
              <a:buNone/>
            </a:pPr>
            <a:r>
              <a:rPr b="0" i="0" lang="en-US" sz="1450" u="none" cap="none" strike="noStrike">
                <a:solidFill>
                  <a:srgbClr val="404155"/>
                </a:solidFill>
                <a:latin typeface="Nobile"/>
                <a:ea typeface="Nobile"/>
                <a:cs typeface="Nobile"/>
                <a:sym typeface="Nobile"/>
              </a:rPr>
              <a:t>Security vulnerabilities in IoT devices can have serious consequences, including data breaches, denial of service attacks, and even physical harm.</a:t>
            </a:r>
            <a:endParaRPr b="0" i="0" sz="1450" u="none" cap="none" strike="noStrike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